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Share out the compare and contrast of internal combustion engines with zero emission vehicles. Discuss with students what they think is important. To inspire students, ask them about the negative effects they currently experience with combustion engines noise, pollution, and paying for gas.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8" name="Google Shape;27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If time permits play “Would You Rather” with students. </a:t>
            </a:r>
            <a:r>
              <a:rPr lang="en" sz="1150" i="1">
                <a:solidFill>
                  <a:schemeClr val="dk1"/>
                </a:solidFill>
                <a:highlight>
                  <a:srgbClr val="FFFFFF"/>
                </a:highlight>
              </a:rPr>
              <a:t>This is a great opportunity for students to move around.  </a:t>
            </a:r>
            <a:r>
              <a:rPr lang="en" sz="1150">
                <a:solidFill>
                  <a:schemeClr val="dk1"/>
                </a:solidFill>
                <a:highlight>
                  <a:srgbClr val="FFFFFF"/>
                </a:highlight>
              </a:rPr>
              <a:t> Read one “Would You Rather” questions to students and based on their choice have student raise their right hand or left hand. OR stand up and move to one side or the other side of the room.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Ask students how they think the community will change if all the vehicles were zero emissions. </a:t>
            </a:r>
            <a:endParaRPr/>
          </a:p>
          <a:p>
            <a:pPr marL="0" lvl="0" indent="0" algn="l" rtl="0">
              <a:lnSpc>
                <a:spcPct val="100000"/>
              </a:lnSpc>
              <a:spcBef>
                <a:spcPts val="0"/>
              </a:spcBef>
              <a:spcAft>
                <a:spcPts val="0"/>
              </a:spcAft>
              <a:buSzPts val="1100"/>
              <a:buNone/>
            </a:pPr>
            <a:r>
              <a:rPr lang="en" i="1"/>
              <a:t>Answers: </a:t>
            </a:r>
            <a:endParaRPr i="1"/>
          </a:p>
          <a:p>
            <a:pPr marL="0" lvl="0" indent="0" algn="l" rtl="0">
              <a:lnSpc>
                <a:spcPct val="100000"/>
              </a:lnSpc>
              <a:spcBef>
                <a:spcPts val="0"/>
              </a:spcBef>
              <a:spcAft>
                <a:spcPts val="0"/>
              </a:spcAft>
              <a:buSzPts val="1100"/>
              <a:buNone/>
            </a:pPr>
            <a:r>
              <a:rPr lang="en"/>
              <a:t>There would be no gas stations and there would be charging stations everywhere. The neighborhood would be quieter (reduced noise pollution), the air will be cleaner - due to reduced air pollution. Overall healthier, happier people. </a:t>
            </a:r>
            <a:endParaRPr sz="1150">
              <a:solidFill>
                <a:schemeClr val="dk1"/>
              </a:solidFill>
              <a:highlight>
                <a:srgbClr val="FFFFFF"/>
              </a:highlight>
            </a:endParaRPr>
          </a:p>
          <a:p>
            <a:pPr marL="0" lvl="0" indent="0" algn="l" rtl="0">
              <a:lnSpc>
                <a:spcPct val="115000"/>
              </a:lnSpc>
              <a:spcBef>
                <a:spcPts val="0"/>
              </a:spcBef>
              <a:spcAft>
                <a:spcPts val="0"/>
              </a:spcAft>
              <a:buSzPts val="1100"/>
              <a:buNone/>
            </a:pPr>
            <a:endParaRPr sz="1150">
              <a:solidFill>
                <a:schemeClr val="dk1"/>
              </a:solidFill>
              <a:highlight>
                <a:srgbClr val="FFFFFF"/>
              </a:highligh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List out types of transportation types and reasons why we have it. Discuss different types of vehicles and what each thing does. </a:t>
            </a:r>
            <a:endParaRPr/>
          </a:p>
          <a:p>
            <a:pPr marL="0" lvl="0" indent="0" algn="l" rtl="0">
              <a:lnSpc>
                <a:spcPct val="100000"/>
              </a:lnSpc>
              <a:spcBef>
                <a:spcPts val="0"/>
              </a:spcBef>
              <a:spcAft>
                <a:spcPts val="0"/>
              </a:spcAft>
              <a:buSzPts val="1100"/>
              <a:buNone/>
            </a:pPr>
            <a:r>
              <a:rPr lang="en"/>
              <a:t>Our need for transportation has grown dramatically and it has had an impact on the environment.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t>Transportation causes air pollution which impacts our health and environment. </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r>
              <a:rPr lang="en" sz="1200">
                <a:solidFill>
                  <a:schemeClr val="dk1"/>
                </a:solidFill>
                <a:highlight>
                  <a:srgbClr val="FFFFFF"/>
                </a:highlight>
              </a:rPr>
              <a:t>Air pollution consists of chemicals or particles in the air that can harm the health of humans, animals, and plants. It also damages buildings. Pollutants in the air take many forms. They can be gases, solid particles, or liquid droplets.</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endParaRPr sz="1200">
              <a:solidFill>
                <a:schemeClr val="dk1"/>
              </a:solidFill>
              <a:highlight>
                <a:srgbClr val="FFFFFF"/>
              </a:highlight>
            </a:endParaRPr>
          </a:p>
          <a:p>
            <a:pPr marL="0" lvl="0" indent="0" algn="l" rtl="0">
              <a:lnSpc>
                <a:spcPct val="115000"/>
              </a:lnSpc>
              <a:spcBef>
                <a:spcPts val="0"/>
              </a:spcBef>
              <a:spcAft>
                <a:spcPts val="0"/>
              </a:spcAft>
              <a:buSzPts val="1100"/>
              <a:buNone/>
            </a:pPr>
            <a:r>
              <a:rPr lang="en" sz="1150" b="1">
                <a:solidFill>
                  <a:schemeClr val="dk1"/>
                </a:solidFill>
                <a:highlight>
                  <a:srgbClr val="FFFFFF"/>
                </a:highlight>
              </a:rPr>
              <a:t>Do we have any air pollution here? Do you know anyone affected by air pollution? </a:t>
            </a:r>
            <a:r>
              <a:rPr lang="en" sz="1150">
                <a:solidFill>
                  <a:schemeClr val="dk1"/>
                </a:solidFill>
                <a:highlight>
                  <a:srgbClr val="FFFFFF"/>
                </a:highlight>
              </a:rPr>
              <a:t>Air pollution affects people's health and breathing.</a:t>
            </a:r>
            <a:r>
              <a:rPr lang="en" sz="1150" b="1">
                <a:solidFill>
                  <a:schemeClr val="dk1"/>
                </a:solidFill>
                <a:highlight>
                  <a:srgbClr val="FFFFFF"/>
                </a:highlight>
              </a:rPr>
              <a:t> </a:t>
            </a:r>
            <a:r>
              <a:rPr lang="en" sz="1150">
                <a:solidFill>
                  <a:schemeClr val="dk1"/>
                </a:solidFill>
                <a:highlight>
                  <a:srgbClr val="FFFFFF"/>
                </a:highlight>
              </a:rPr>
              <a:t>People who are affected by air pollution may have asthma, lung cancer and heart conditions. </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endParaRPr sz="1200">
              <a:solidFill>
                <a:schemeClr val="dk1"/>
              </a:solidFill>
              <a:highlight>
                <a:srgbClr val="FFFFFF"/>
              </a:highlight>
            </a:endParaRPr>
          </a:p>
          <a:p>
            <a:pPr marL="0" lvl="0" indent="0" algn="l" rtl="0">
              <a:lnSpc>
                <a:spcPct val="100000"/>
              </a:lnSpc>
              <a:spcBef>
                <a:spcPts val="0"/>
              </a:spcBef>
              <a:spcAft>
                <a:spcPts val="0"/>
              </a:spcAft>
              <a:buSzPts val="1100"/>
              <a:buNone/>
            </a:pPr>
            <a:r>
              <a:rPr lang="en" sz="1200">
                <a:solidFill>
                  <a:schemeClr val="dk1"/>
                </a:solidFill>
                <a:highlight>
                  <a:srgbClr val="FFFFFF"/>
                </a:highlight>
              </a:rPr>
              <a:t>Today we are going to talk about vehicles and transportation, and how we are working to improve the environment and our air quality. </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endParaRPr sz="1200">
              <a:solidFill>
                <a:schemeClr val="dk1"/>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200" b="1">
                <a:solidFill>
                  <a:schemeClr val="dk1"/>
                </a:solidFill>
                <a:highlight>
                  <a:schemeClr val="lt1"/>
                </a:highlight>
              </a:rPr>
              <a:t>Teacher Note: </a:t>
            </a:r>
            <a:r>
              <a:rPr lang="en" sz="1200">
                <a:solidFill>
                  <a:schemeClr val="dk1"/>
                </a:solidFill>
                <a:highlight>
                  <a:schemeClr val="lt1"/>
                </a:highlight>
              </a:rPr>
              <a:t>Pollution enters the Earth's atmosphere in many different ways. Most air pollution is created by people, emissions from factories, cars, planes, or aerosol cans. Some types of air pollution, such as smoke from wildfires or ash from volcanoes, occur naturally. </a:t>
            </a:r>
            <a:endParaRPr sz="1200">
              <a:solidFill>
                <a:schemeClr val="dk1"/>
              </a:solidFill>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00000"/>
              </a:lnSpc>
              <a:spcBef>
                <a:spcPts val="0"/>
              </a:spcBef>
              <a:spcAft>
                <a:spcPts val="0"/>
              </a:spcAft>
              <a:buSzPts val="1100"/>
              <a:buNone/>
            </a:pPr>
            <a:r>
              <a:rPr lang="en" sz="1200">
                <a:solidFill>
                  <a:schemeClr val="dk1"/>
                </a:solidFill>
                <a:highlight>
                  <a:srgbClr val="FFFFFF"/>
                </a:highlight>
              </a:rPr>
              <a:t>Air pollution is most common in large cities where emissions from many different sources are concentrated. This air pollution often appears as a cloud making the air murky. It is called smog. The word "smog" comes from combining the words "smoke" and "fog."</a:t>
            </a:r>
            <a:endParaRPr sz="1200">
              <a:solidFill>
                <a:schemeClr val="dk1"/>
              </a:solidFill>
              <a:highlight>
                <a:srgbClr val="FFFFFF"/>
              </a:highlight>
            </a:endParaRPr>
          </a:p>
          <a:p>
            <a:pPr marL="0" lvl="0" indent="0" algn="l" rtl="0">
              <a:lnSpc>
                <a:spcPct val="100000"/>
              </a:lnSpc>
              <a:spcBef>
                <a:spcPts val="0"/>
              </a:spcBef>
              <a:spcAft>
                <a:spcPts val="0"/>
              </a:spcAft>
              <a:buSzPts val="1100"/>
              <a:buNone/>
            </a:pPr>
            <a:endParaRPr sz="1200">
              <a:solidFill>
                <a:schemeClr val="dk1"/>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Most vehicles today use internal combustion engines. Combustion means to burn.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Gasoline goes into the engine, it combusts, lights on fire, causing motion. The exhaust or emission is a byproduct of the combustion. That is what contributes to air pollution.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Electricity vehicles were first introduced by Thomas Edison in the late 1800s. But they have evolved so much since then and are now more important than ever.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t>Electric cars take in electricity and just produce motion.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1000 Mile</a:t>
            </a:r>
            <a:endParaRPr/>
          </a:p>
          <a:p>
            <a:pPr marL="0" lvl="0" indent="0" algn="l" rtl="0">
              <a:lnSpc>
                <a:spcPct val="100000"/>
              </a:lnSpc>
              <a:spcBef>
                <a:spcPts val="0"/>
              </a:spcBef>
              <a:spcAft>
                <a:spcPts val="0"/>
              </a:spcAft>
              <a:buClr>
                <a:schemeClr val="dk1"/>
              </a:buClr>
              <a:buSzPts val="1100"/>
              <a:buFont typeface="Arial"/>
              <a:buNone/>
            </a:pPr>
            <a:r>
              <a:rPr lang="en"/>
              <a:t>Endurance Run</a:t>
            </a:r>
            <a:endParaRPr/>
          </a:p>
          <a:p>
            <a:pPr marL="0" lvl="0" indent="0" algn="l" rtl="0">
              <a:lnSpc>
                <a:spcPct val="100000"/>
              </a:lnSpc>
              <a:spcBef>
                <a:spcPts val="0"/>
              </a:spcBef>
              <a:spcAft>
                <a:spcPts val="0"/>
              </a:spcAft>
              <a:buClr>
                <a:schemeClr val="dk1"/>
              </a:buClr>
              <a:buSzPts val="1100"/>
              <a:buFont typeface="Arial"/>
              <a:buNone/>
            </a:pPr>
            <a:r>
              <a:rPr lang="en"/>
              <a:t>Bailey Electric New Edison </a:t>
            </a:r>
            <a:endParaRPr/>
          </a:p>
          <a:p>
            <a:pPr marL="0" lvl="0" indent="0" algn="l" rtl="0">
              <a:lnSpc>
                <a:spcPct val="100000"/>
              </a:lnSpc>
              <a:spcBef>
                <a:spcPts val="0"/>
              </a:spcBef>
              <a:spcAft>
                <a:spcPts val="0"/>
              </a:spcAft>
              <a:buClr>
                <a:schemeClr val="dk1"/>
              </a:buClr>
              <a:buSzPts val="1100"/>
              <a:buFont typeface="Arial"/>
              <a:buNone/>
            </a:pPr>
            <a:r>
              <a:rPr lang="en"/>
              <a:t>Storage Battery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1:31 min) Here is an explanation of how electric vehicle work today. Electric vehicles (aka EV)  motors are completely powered by a battery. EVs have a different type of motor than a combustion engine. EV motors use a magnetic field that forces the shaft to rotate distributing power to the wheels creating mechanical energy.  </a:t>
            </a:r>
            <a:r>
              <a:rPr lang="en">
                <a:solidFill>
                  <a:schemeClr val="dk1"/>
                </a:solidFill>
              </a:rPr>
              <a:t>Notice how many fewer parts there are in this whole car. (17 parts in EV and over 300 in a combustion engine)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t>Since these vehicles are only using battery power and a magnetic field there are no emissions, no air pollution, and little to no maintenance. This is why we call them Zero Emission Vehicles.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Since these vehicles are only using battery power and a magnetic field there are no emissions, no air pollution, and little to no maintenance. This is why we call them</a:t>
            </a:r>
            <a:r>
              <a:rPr lang="en" b="1">
                <a:solidFill>
                  <a:schemeClr val="dk1"/>
                </a:solidFill>
              </a:rPr>
              <a:t> Zero Emission Vehicles.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Review the safety notes with students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use your teeth as tools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15000"/>
              </a:lnSpc>
              <a:spcBef>
                <a:spcPts val="0"/>
              </a:spcBef>
              <a:spcAft>
                <a:spcPts val="0"/>
              </a:spcAft>
              <a:buSzPts val="1100"/>
              <a:buNone/>
            </a:pPr>
            <a:r>
              <a:rPr lang="en">
                <a:solidFill>
                  <a:schemeClr val="dk1"/>
                </a:solidFill>
              </a:rPr>
              <a:t>*Be careful about students pushing their hands into the axles to get the wheels on.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Let’s Build a Zero Emission Vehicle. Green Propeller Car</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Handout materials; Kit and Activity Card, make sure kids are looking at ZEV Activity 1</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You are now tasked with building your own ZEV.  Students will move through the steps outline in the activity card to build their ZEV.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If time allows, challenge students to make their car go backwards or faster. Switching the polarity, switching where the red wire and black wire connect to. Go from red to black knob and black to red knob. See what happens, decide which way goes faster and why.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76"/>
        <p:cNvGrpSpPr/>
        <p:nvPr/>
      </p:nvGrpSpPr>
      <p:grpSpPr>
        <a:xfrm>
          <a:off x="0" y="0"/>
          <a:ext cx="0" cy="0"/>
          <a:chOff x="0" y="0"/>
          <a:chExt cx="0" cy="0"/>
        </a:xfrm>
      </p:grpSpPr>
      <p:sp>
        <p:nvSpPr>
          <p:cNvPr id="77" name="Google Shape;77;p1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78" name="Google Shape;78;p1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79" name="Google Shape;79;p1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0" name="Google Shape;80;p1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1" name="Google Shape;81;p1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2" name="Google Shape;82;p1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3"/>
        <p:cNvGrpSpPr/>
        <p:nvPr/>
      </p:nvGrpSpPr>
      <p:grpSpPr>
        <a:xfrm>
          <a:off x="0" y="0"/>
          <a:ext cx="0" cy="0"/>
          <a:chOff x="0" y="0"/>
          <a:chExt cx="0" cy="0"/>
        </a:xfrm>
      </p:grpSpPr>
      <p:sp>
        <p:nvSpPr>
          <p:cNvPr id="84" name="Google Shape;84;p13"/>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5" name="Google Shape;85;p13"/>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86" name="Google Shape;86;p13"/>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88" name="Google Shape;88;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89"/>
        <p:cNvGrpSpPr/>
        <p:nvPr/>
      </p:nvGrpSpPr>
      <p:grpSpPr>
        <a:xfrm>
          <a:off x="0" y="0"/>
          <a:ext cx="0" cy="0"/>
          <a:chOff x="0" y="0"/>
          <a:chExt cx="0" cy="0"/>
        </a:xfrm>
      </p:grpSpPr>
      <p:pic>
        <p:nvPicPr>
          <p:cNvPr id="90" name="Google Shape;90;p14"/>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1" name="Google Shape;91;p1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2" name="Google Shape;92;p1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3"/>
        <p:cNvGrpSpPr/>
        <p:nvPr/>
      </p:nvGrpSpPr>
      <p:grpSpPr>
        <a:xfrm>
          <a:off x="0" y="0"/>
          <a:ext cx="0" cy="0"/>
          <a:chOff x="0" y="0"/>
          <a:chExt cx="0" cy="0"/>
        </a:xfrm>
      </p:grpSpPr>
      <p:sp>
        <p:nvSpPr>
          <p:cNvPr id="94" name="Google Shape;94;p15"/>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95" name="Google Shape;95;p15"/>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 name="Google Shape;96;p15"/>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 name="Google Shape;97;p15"/>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98" name="Google Shape;98;p15"/>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99" name="Google Shape;99;p15"/>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0" name="Google Shape;100;p15"/>
          <p:cNvGrpSpPr/>
          <p:nvPr/>
        </p:nvGrpSpPr>
        <p:grpSpPr>
          <a:xfrm>
            <a:off x="0" y="5129794"/>
            <a:ext cx="9144000" cy="18291"/>
            <a:chOff x="0" y="5118447"/>
            <a:chExt cx="9144000" cy="76500"/>
          </a:xfrm>
        </p:grpSpPr>
        <p:sp>
          <p:nvSpPr>
            <p:cNvPr id="101" name="Google Shape;101;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2" name="Google Shape;102;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3"/>
        <p:cNvGrpSpPr/>
        <p:nvPr/>
      </p:nvGrpSpPr>
      <p:grpSpPr>
        <a:xfrm>
          <a:off x="0" y="0"/>
          <a:ext cx="0" cy="0"/>
          <a:chOff x="0" y="0"/>
          <a:chExt cx="0" cy="0"/>
        </a:xfrm>
      </p:grpSpPr>
      <p:sp>
        <p:nvSpPr>
          <p:cNvPr id="104" name="Google Shape;104;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1"/>
        <p:cNvGrpSpPr/>
        <p:nvPr/>
      </p:nvGrpSpPr>
      <p:grpSpPr>
        <a:xfrm>
          <a:off x="0" y="0"/>
          <a:ext cx="0" cy="0"/>
          <a:chOff x="0" y="0"/>
          <a:chExt cx="0" cy="0"/>
        </a:xfrm>
      </p:grpSpPr>
      <p:sp>
        <p:nvSpPr>
          <p:cNvPr id="22" name="Google Shape;22;p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 name="Google Shape;23;p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24" name="Google Shape;24;p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25" name="Google Shape;25;p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6" name="Google Shape;26;p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29" name="Google Shape;29;p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30;p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33" name="Google Shape;33;p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36" name="Google Shape;36;p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37" name="Google Shape;37;p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38" name="Google Shape;38;p6"/>
          <p:cNvGrpSpPr/>
          <p:nvPr/>
        </p:nvGrpSpPr>
        <p:grpSpPr>
          <a:xfrm>
            <a:off x="0" y="5129784"/>
            <a:ext cx="9144000" cy="18291"/>
            <a:chOff x="0" y="5118447"/>
            <a:chExt cx="9144000" cy="76500"/>
          </a:xfrm>
        </p:grpSpPr>
        <p:sp>
          <p:nvSpPr>
            <p:cNvPr id="39" name="Google Shape;39;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0" name="Google Shape;40;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72" name="Google Shape;72;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3" name="Google Shape;73;p11"/>
          <p:cNvGrpSpPr/>
          <p:nvPr/>
        </p:nvGrpSpPr>
        <p:grpSpPr>
          <a:xfrm>
            <a:off x="0" y="5129794"/>
            <a:ext cx="9144000" cy="18291"/>
            <a:chOff x="0" y="5118447"/>
            <a:chExt cx="9144000" cy="76500"/>
          </a:xfrm>
        </p:grpSpPr>
        <p:sp>
          <p:nvSpPr>
            <p:cNvPr id="74" name="Google Shape;74;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5" name="Google Shape;75;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000"/>
              <a:buNone/>
            </a:pPr>
            <a:r>
              <a:rPr lang="en"/>
              <a:t>Zero Emission Vehicles </a:t>
            </a:r>
            <a:endParaRPr/>
          </a:p>
        </p:txBody>
      </p:sp>
      <p:sp>
        <p:nvSpPr>
          <p:cNvPr id="134" name="Google Shape;134;p19"/>
          <p:cNvSpPr txBox="1"/>
          <p:nvPr/>
        </p:nvSpPr>
        <p:spPr>
          <a:xfrm>
            <a:off x="468025" y="2513150"/>
            <a:ext cx="7380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0" i="0" u="none" strike="noStrike" cap="none">
                <a:solidFill>
                  <a:schemeClr val="dk2"/>
                </a:solidFill>
                <a:latin typeface="Arial"/>
                <a:ea typeface="Arial"/>
                <a:cs typeface="Arial"/>
                <a:sym typeface="Arial"/>
              </a:rPr>
              <a:t>What is a Zero Emission Vehicle?</a:t>
            </a:r>
            <a:endParaRPr sz="27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28" name="Google Shape;228;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29" name="Google Shape;229;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p:nvPr/>
        </p:nvSpPr>
        <p:spPr>
          <a:xfrm>
            <a:off x="4648525" y="911000"/>
            <a:ext cx="4371900" cy="3966600"/>
          </a:xfrm>
          <a:prstGeom prst="parallelogram">
            <a:avLst>
              <a:gd name="adj" fmla="val 0"/>
            </a:avLst>
          </a:prstGeom>
          <a:solidFill>
            <a:srgbClr val="002D73">
              <a:alpha val="76862"/>
            </a:srgbClr>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5" name="Google Shape;235;p29"/>
          <p:cNvSpPr/>
          <p:nvPr/>
        </p:nvSpPr>
        <p:spPr>
          <a:xfrm>
            <a:off x="123600" y="911000"/>
            <a:ext cx="4371900" cy="3966600"/>
          </a:xfrm>
          <a:prstGeom prst="parallelogram">
            <a:avLst>
              <a:gd name="adj" fmla="val 0"/>
            </a:avLst>
          </a:prstGeom>
          <a:solidFill>
            <a:schemeClr val="accent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6" name="Google Shape;236;p29"/>
          <p:cNvSpPr txBox="1">
            <a:spLocks noGrp="1"/>
          </p:cNvSpPr>
          <p:nvPr>
            <p:ph type="title" idx="4294967295"/>
          </p:nvPr>
        </p:nvSpPr>
        <p:spPr>
          <a:xfrm>
            <a:off x="1032150"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900" b="0">
                <a:solidFill>
                  <a:schemeClr val="lt1"/>
                </a:solidFill>
                <a:latin typeface="Proxima Nova"/>
                <a:ea typeface="Proxima Nova"/>
                <a:cs typeface="Proxima Nova"/>
                <a:sym typeface="Proxima Nova"/>
              </a:rPr>
              <a:t>Pollution</a:t>
            </a:r>
            <a:endParaRPr sz="1900" b="0">
              <a:solidFill>
                <a:schemeClr val="lt1"/>
              </a:solidFill>
              <a:latin typeface="Proxima Nova"/>
              <a:ea typeface="Proxima Nova"/>
              <a:cs typeface="Proxima Nova"/>
              <a:sym typeface="Proxima Nova"/>
            </a:endParaRPr>
          </a:p>
        </p:txBody>
      </p:sp>
      <p:sp>
        <p:nvSpPr>
          <p:cNvPr id="237" name="Google Shape;237;p29"/>
          <p:cNvSpPr/>
          <p:nvPr/>
        </p:nvSpPr>
        <p:spPr>
          <a:xfrm>
            <a:off x="4648525" y="126075"/>
            <a:ext cx="4371900" cy="784800"/>
          </a:xfrm>
          <a:prstGeom prst="parallelogram">
            <a:avLst>
              <a:gd name="adj" fmla="val 0"/>
            </a:avLst>
          </a:prstGeom>
          <a:solidFill>
            <a:srgbClr val="002D7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300" b="1" i="0" u="none" strike="noStrike" cap="none">
                <a:solidFill>
                  <a:srgbClr val="FFFFFF"/>
                </a:solidFill>
                <a:latin typeface="Proxima Nova"/>
                <a:ea typeface="Proxima Nova"/>
                <a:cs typeface="Proxima Nova"/>
                <a:sym typeface="Proxima Nova"/>
              </a:rPr>
              <a:t>ZERO EMISSION </a:t>
            </a:r>
            <a:br>
              <a:rPr lang="en" sz="2300" b="1" i="0" u="none" strike="noStrike" cap="none">
                <a:solidFill>
                  <a:srgbClr val="FFFFFF"/>
                </a:solidFill>
                <a:latin typeface="Proxima Nova"/>
                <a:ea typeface="Proxima Nova"/>
                <a:cs typeface="Proxima Nova"/>
                <a:sym typeface="Proxima Nova"/>
              </a:rPr>
            </a:br>
            <a:r>
              <a:rPr lang="en" sz="2300" b="0" i="0" u="none" strike="noStrike" cap="none">
                <a:solidFill>
                  <a:srgbClr val="FFFFFF"/>
                </a:solidFill>
                <a:latin typeface="Proxima Nova"/>
                <a:ea typeface="Proxima Nova"/>
                <a:cs typeface="Proxima Nova"/>
                <a:sym typeface="Proxima Nova"/>
              </a:rPr>
              <a:t>VEHICLE</a:t>
            </a:r>
            <a:endParaRPr sz="2300" b="0" i="0" u="none" strike="noStrike" cap="none">
              <a:solidFill>
                <a:srgbClr val="FFFFFF"/>
              </a:solidFill>
              <a:latin typeface="Proxima Nova"/>
              <a:ea typeface="Proxima Nova"/>
              <a:cs typeface="Proxima Nova"/>
              <a:sym typeface="Proxima Nova"/>
            </a:endParaRPr>
          </a:p>
        </p:txBody>
      </p:sp>
      <p:sp>
        <p:nvSpPr>
          <p:cNvPr id="238" name="Google Shape;238;p29"/>
          <p:cNvSpPr/>
          <p:nvPr/>
        </p:nvSpPr>
        <p:spPr>
          <a:xfrm>
            <a:off x="123600" y="126075"/>
            <a:ext cx="4371900" cy="784800"/>
          </a:xfrm>
          <a:prstGeom prst="parallelogram">
            <a:avLst>
              <a:gd name="adj" fmla="val 0"/>
            </a:avLst>
          </a:prstGeom>
          <a:solidFill>
            <a:srgbClr val="949599"/>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a:solidFill>
                  <a:srgbClr val="FFFFFF"/>
                </a:solidFill>
                <a:latin typeface="Proxima Nova"/>
                <a:ea typeface="Proxima Nova"/>
                <a:cs typeface="Proxima Nova"/>
                <a:sym typeface="Proxima Nova"/>
              </a:rPr>
              <a:t>INTERNAL COMBUSTION </a:t>
            </a:r>
            <a:r>
              <a:rPr lang="en" sz="2300" b="0" i="0" u="none" strike="noStrike" cap="none">
                <a:solidFill>
                  <a:srgbClr val="FFFFFF"/>
                </a:solidFill>
                <a:latin typeface="Proxima Nova"/>
                <a:ea typeface="Proxima Nova"/>
                <a:cs typeface="Proxima Nova"/>
                <a:sym typeface="Proxima Nova"/>
              </a:rPr>
              <a:t>VEHICLE </a:t>
            </a:r>
            <a:endParaRPr sz="2300" b="0" i="0" u="none" strike="noStrike" cap="none">
              <a:solidFill>
                <a:srgbClr val="FFFFFF"/>
              </a:solidFill>
              <a:latin typeface="Proxima Nova"/>
              <a:ea typeface="Proxima Nova"/>
              <a:cs typeface="Proxima Nova"/>
              <a:sym typeface="Proxima Nova"/>
            </a:endParaRPr>
          </a:p>
        </p:txBody>
      </p:sp>
      <p:sp>
        <p:nvSpPr>
          <p:cNvPr id="239" name="Google Shape;239;p29"/>
          <p:cNvSpPr/>
          <p:nvPr/>
        </p:nvSpPr>
        <p:spPr>
          <a:xfrm>
            <a:off x="193450"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0" name="Google Shape;240;p29"/>
          <p:cNvCxnSpPr/>
          <p:nvPr/>
        </p:nvCxnSpPr>
        <p:spPr>
          <a:xfrm>
            <a:off x="241625"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41" name="Google Shape;241;p29"/>
          <p:cNvSpPr/>
          <p:nvPr/>
        </p:nvSpPr>
        <p:spPr>
          <a:xfrm>
            <a:off x="193450"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9"/>
          <p:cNvSpPr/>
          <p:nvPr/>
        </p:nvSpPr>
        <p:spPr>
          <a:xfrm>
            <a:off x="193450"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9"/>
          <p:cNvSpPr/>
          <p:nvPr/>
        </p:nvSpPr>
        <p:spPr>
          <a:xfrm>
            <a:off x="193450"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9"/>
          <p:cNvSpPr/>
          <p:nvPr/>
        </p:nvSpPr>
        <p:spPr>
          <a:xfrm>
            <a:off x="193450"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5" name="Google Shape;245;p29"/>
          <p:cNvCxnSpPr/>
          <p:nvPr/>
        </p:nvCxnSpPr>
        <p:spPr>
          <a:xfrm>
            <a:off x="241625"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6" name="Google Shape;246;p29"/>
          <p:cNvCxnSpPr/>
          <p:nvPr/>
        </p:nvCxnSpPr>
        <p:spPr>
          <a:xfrm>
            <a:off x="241625"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7" name="Google Shape;247;p29"/>
          <p:cNvCxnSpPr/>
          <p:nvPr/>
        </p:nvCxnSpPr>
        <p:spPr>
          <a:xfrm>
            <a:off x="241625"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48" name="Google Shape;248;p29"/>
          <p:cNvSpPr txBox="1">
            <a:spLocks noGrp="1"/>
          </p:cNvSpPr>
          <p:nvPr>
            <p:ph type="title" idx="4294967295"/>
          </p:nvPr>
        </p:nvSpPr>
        <p:spPr>
          <a:xfrm>
            <a:off x="1032150"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Paying for gas</a:t>
            </a:r>
            <a:endParaRPr sz="1800" b="0">
              <a:solidFill>
                <a:schemeClr val="lt1"/>
              </a:solidFill>
              <a:latin typeface="Proxima Nova"/>
              <a:ea typeface="Proxima Nova"/>
              <a:cs typeface="Proxima Nova"/>
              <a:sym typeface="Proxima Nova"/>
            </a:endParaRPr>
          </a:p>
        </p:txBody>
      </p:sp>
      <p:sp>
        <p:nvSpPr>
          <p:cNvPr id="249" name="Google Shape;249;p29"/>
          <p:cNvSpPr txBox="1">
            <a:spLocks noGrp="1"/>
          </p:cNvSpPr>
          <p:nvPr>
            <p:ph type="title" idx="4294967295"/>
          </p:nvPr>
        </p:nvSpPr>
        <p:spPr>
          <a:xfrm>
            <a:off x="1032150"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Noise of engine</a:t>
            </a:r>
            <a:endParaRPr sz="1800" b="0">
              <a:solidFill>
                <a:schemeClr val="lt1"/>
              </a:solidFill>
              <a:latin typeface="Proxima Nova"/>
              <a:ea typeface="Proxima Nova"/>
              <a:cs typeface="Proxima Nova"/>
              <a:sym typeface="Proxima Nova"/>
            </a:endParaRPr>
          </a:p>
        </p:txBody>
      </p:sp>
      <p:sp>
        <p:nvSpPr>
          <p:cNvPr id="250" name="Google Shape;250;p29"/>
          <p:cNvSpPr txBox="1">
            <a:spLocks noGrp="1"/>
          </p:cNvSpPr>
          <p:nvPr>
            <p:ph type="title" idx="4294967295"/>
          </p:nvPr>
        </p:nvSpPr>
        <p:spPr>
          <a:xfrm>
            <a:off x="1032150"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A lot maintenance </a:t>
            </a:r>
            <a:endParaRPr sz="1800" b="0">
              <a:solidFill>
                <a:schemeClr val="lt1"/>
              </a:solidFill>
              <a:latin typeface="Proxima Nova"/>
              <a:ea typeface="Proxima Nova"/>
              <a:cs typeface="Proxima Nova"/>
              <a:sym typeface="Proxima Nova"/>
            </a:endParaRPr>
          </a:p>
        </p:txBody>
      </p:sp>
      <p:sp>
        <p:nvSpPr>
          <p:cNvPr id="251" name="Google Shape;251;p29"/>
          <p:cNvSpPr txBox="1">
            <a:spLocks noGrp="1"/>
          </p:cNvSpPr>
          <p:nvPr>
            <p:ph type="title" idx="4294967295"/>
          </p:nvPr>
        </p:nvSpPr>
        <p:spPr>
          <a:xfrm>
            <a:off x="1032150"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Replacement of a lot of parts</a:t>
            </a:r>
            <a:endParaRPr sz="1800" b="0">
              <a:solidFill>
                <a:schemeClr val="lt1"/>
              </a:solidFill>
              <a:latin typeface="Proxima Nova"/>
              <a:ea typeface="Proxima Nova"/>
              <a:cs typeface="Proxima Nova"/>
              <a:sym typeface="Proxima Nova"/>
            </a:endParaRPr>
          </a:p>
        </p:txBody>
      </p:sp>
      <p:sp>
        <p:nvSpPr>
          <p:cNvPr id="252" name="Google Shape;252;p29"/>
          <p:cNvSpPr txBox="1">
            <a:spLocks noGrp="1"/>
          </p:cNvSpPr>
          <p:nvPr>
            <p:ph type="title" idx="4294967295"/>
          </p:nvPr>
        </p:nvSpPr>
        <p:spPr>
          <a:xfrm>
            <a:off x="5603275"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air pollution, zero emission </a:t>
            </a:r>
            <a:endParaRPr sz="1800" b="0">
              <a:solidFill>
                <a:schemeClr val="lt1"/>
              </a:solidFill>
              <a:latin typeface="Proxima Nova"/>
              <a:ea typeface="Proxima Nova"/>
              <a:cs typeface="Proxima Nova"/>
              <a:sym typeface="Proxima Nova"/>
            </a:endParaRPr>
          </a:p>
        </p:txBody>
      </p:sp>
      <p:sp>
        <p:nvSpPr>
          <p:cNvPr id="253" name="Google Shape;253;p29"/>
          <p:cNvSpPr/>
          <p:nvPr/>
        </p:nvSpPr>
        <p:spPr>
          <a:xfrm>
            <a:off x="4764575"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4" name="Google Shape;254;p29"/>
          <p:cNvCxnSpPr/>
          <p:nvPr/>
        </p:nvCxnSpPr>
        <p:spPr>
          <a:xfrm>
            <a:off x="4812750"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55" name="Google Shape;255;p29"/>
          <p:cNvSpPr/>
          <p:nvPr/>
        </p:nvSpPr>
        <p:spPr>
          <a:xfrm>
            <a:off x="4764575"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29"/>
          <p:cNvSpPr/>
          <p:nvPr/>
        </p:nvSpPr>
        <p:spPr>
          <a:xfrm>
            <a:off x="4764575"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29"/>
          <p:cNvSpPr/>
          <p:nvPr/>
        </p:nvSpPr>
        <p:spPr>
          <a:xfrm>
            <a:off x="4764575"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29"/>
          <p:cNvSpPr/>
          <p:nvPr/>
        </p:nvSpPr>
        <p:spPr>
          <a:xfrm>
            <a:off x="4764575"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9" name="Google Shape;259;p29"/>
          <p:cNvCxnSpPr/>
          <p:nvPr/>
        </p:nvCxnSpPr>
        <p:spPr>
          <a:xfrm>
            <a:off x="4812750"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60" name="Google Shape;260;p29"/>
          <p:cNvCxnSpPr/>
          <p:nvPr/>
        </p:nvCxnSpPr>
        <p:spPr>
          <a:xfrm>
            <a:off x="4812750"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61" name="Google Shape;261;p29"/>
          <p:cNvCxnSpPr/>
          <p:nvPr/>
        </p:nvCxnSpPr>
        <p:spPr>
          <a:xfrm>
            <a:off x="4812750"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62" name="Google Shape;262;p29"/>
          <p:cNvSpPr txBox="1">
            <a:spLocks noGrp="1"/>
          </p:cNvSpPr>
          <p:nvPr>
            <p:ph type="title" idx="4294967295"/>
          </p:nvPr>
        </p:nvSpPr>
        <p:spPr>
          <a:xfrm>
            <a:off x="5603275"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gasoline </a:t>
            </a:r>
            <a:endParaRPr sz="1800" b="0">
              <a:solidFill>
                <a:schemeClr val="lt1"/>
              </a:solidFill>
              <a:latin typeface="Proxima Nova"/>
              <a:ea typeface="Proxima Nova"/>
              <a:cs typeface="Proxima Nova"/>
              <a:sym typeface="Proxima Nova"/>
            </a:endParaRPr>
          </a:p>
        </p:txBody>
      </p:sp>
      <p:sp>
        <p:nvSpPr>
          <p:cNvPr id="263" name="Google Shape;263;p29"/>
          <p:cNvSpPr txBox="1">
            <a:spLocks noGrp="1"/>
          </p:cNvSpPr>
          <p:nvPr>
            <p:ph type="title" idx="4294967295"/>
          </p:nvPr>
        </p:nvSpPr>
        <p:spPr>
          <a:xfrm>
            <a:off x="5603275"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Quiet engine</a:t>
            </a:r>
            <a:endParaRPr sz="1800" b="0">
              <a:solidFill>
                <a:schemeClr val="lt1"/>
              </a:solidFill>
              <a:latin typeface="Proxima Nova"/>
              <a:ea typeface="Proxima Nova"/>
              <a:cs typeface="Proxima Nova"/>
              <a:sym typeface="Proxima Nova"/>
            </a:endParaRPr>
          </a:p>
        </p:txBody>
      </p:sp>
      <p:sp>
        <p:nvSpPr>
          <p:cNvPr id="264" name="Google Shape;264;p29"/>
          <p:cNvSpPr txBox="1">
            <a:spLocks noGrp="1"/>
          </p:cNvSpPr>
          <p:nvPr>
            <p:ph type="title" idx="4294967295"/>
          </p:nvPr>
        </p:nvSpPr>
        <p:spPr>
          <a:xfrm>
            <a:off x="5603275"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maintenance </a:t>
            </a:r>
            <a:endParaRPr sz="1800" b="0">
              <a:solidFill>
                <a:schemeClr val="lt1"/>
              </a:solidFill>
              <a:latin typeface="Proxima Nova"/>
              <a:ea typeface="Proxima Nova"/>
              <a:cs typeface="Proxima Nova"/>
              <a:sym typeface="Proxima Nova"/>
            </a:endParaRPr>
          </a:p>
        </p:txBody>
      </p:sp>
      <p:sp>
        <p:nvSpPr>
          <p:cNvPr id="265" name="Google Shape;265;p29"/>
          <p:cNvSpPr txBox="1">
            <a:spLocks noGrp="1"/>
          </p:cNvSpPr>
          <p:nvPr>
            <p:ph type="title" idx="4294967295"/>
          </p:nvPr>
        </p:nvSpPr>
        <p:spPr>
          <a:xfrm>
            <a:off x="5603275"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part to replace</a:t>
            </a:r>
            <a:endParaRPr sz="1800" b="0">
              <a:solidFill>
                <a:schemeClr val="lt1"/>
              </a:solidFill>
              <a:latin typeface="Proxima Nova"/>
              <a:ea typeface="Proxima Nova"/>
              <a:cs typeface="Proxima Nova"/>
              <a:sym typeface="Proxima Nova"/>
            </a:endParaRPr>
          </a:p>
        </p:txBody>
      </p:sp>
      <p:pic>
        <p:nvPicPr>
          <p:cNvPr id="266" name="Google Shape;266;p29"/>
          <p:cNvPicPr preferRelativeResize="0"/>
          <p:nvPr/>
        </p:nvPicPr>
        <p:blipFill rotWithShape="1">
          <a:blip r:embed="rId3">
            <a:alphaModFix/>
          </a:blip>
          <a:srcRect/>
          <a:stretch/>
        </p:blipFill>
        <p:spPr>
          <a:xfrm>
            <a:off x="267849" y="2659229"/>
            <a:ext cx="475803" cy="484533"/>
          </a:xfrm>
          <a:prstGeom prst="rect">
            <a:avLst/>
          </a:prstGeom>
          <a:noFill/>
          <a:ln>
            <a:noFill/>
          </a:ln>
        </p:spPr>
      </p:pic>
      <p:pic>
        <p:nvPicPr>
          <p:cNvPr id="267" name="Google Shape;267;p29"/>
          <p:cNvPicPr preferRelativeResize="0"/>
          <p:nvPr/>
        </p:nvPicPr>
        <p:blipFill rotWithShape="1">
          <a:blip r:embed="rId4">
            <a:alphaModFix/>
          </a:blip>
          <a:srcRect/>
          <a:stretch/>
        </p:blipFill>
        <p:spPr>
          <a:xfrm>
            <a:off x="290126" y="3395252"/>
            <a:ext cx="475800" cy="534547"/>
          </a:xfrm>
          <a:prstGeom prst="rect">
            <a:avLst/>
          </a:prstGeom>
          <a:noFill/>
          <a:ln>
            <a:noFill/>
          </a:ln>
        </p:spPr>
      </p:pic>
      <p:pic>
        <p:nvPicPr>
          <p:cNvPr id="268" name="Google Shape;268;p29"/>
          <p:cNvPicPr preferRelativeResize="0"/>
          <p:nvPr/>
        </p:nvPicPr>
        <p:blipFill rotWithShape="1">
          <a:blip r:embed="rId5">
            <a:alphaModFix/>
          </a:blip>
          <a:srcRect/>
          <a:stretch/>
        </p:blipFill>
        <p:spPr>
          <a:xfrm>
            <a:off x="312377" y="4235350"/>
            <a:ext cx="431273" cy="484525"/>
          </a:xfrm>
          <a:prstGeom prst="rect">
            <a:avLst/>
          </a:prstGeom>
          <a:noFill/>
          <a:ln>
            <a:noFill/>
          </a:ln>
        </p:spPr>
      </p:pic>
      <p:pic>
        <p:nvPicPr>
          <p:cNvPr id="269" name="Google Shape;269;p29"/>
          <p:cNvPicPr preferRelativeResize="0"/>
          <p:nvPr/>
        </p:nvPicPr>
        <p:blipFill rotWithShape="1">
          <a:blip r:embed="rId6">
            <a:alphaModFix/>
          </a:blip>
          <a:srcRect/>
          <a:stretch/>
        </p:blipFill>
        <p:spPr>
          <a:xfrm>
            <a:off x="4794100" y="1027787"/>
            <a:ext cx="565550" cy="535625"/>
          </a:xfrm>
          <a:prstGeom prst="rect">
            <a:avLst/>
          </a:prstGeom>
          <a:noFill/>
          <a:ln>
            <a:noFill/>
          </a:ln>
        </p:spPr>
      </p:pic>
      <p:pic>
        <p:nvPicPr>
          <p:cNvPr id="270" name="Google Shape;270;p29"/>
          <p:cNvPicPr preferRelativeResize="0"/>
          <p:nvPr/>
        </p:nvPicPr>
        <p:blipFill rotWithShape="1">
          <a:blip r:embed="rId7">
            <a:alphaModFix/>
          </a:blip>
          <a:srcRect/>
          <a:stretch/>
        </p:blipFill>
        <p:spPr>
          <a:xfrm>
            <a:off x="4861237" y="1890086"/>
            <a:ext cx="431276" cy="450763"/>
          </a:xfrm>
          <a:prstGeom prst="rect">
            <a:avLst/>
          </a:prstGeom>
          <a:noFill/>
          <a:ln>
            <a:noFill/>
          </a:ln>
        </p:spPr>
      </p:pic>
      <p:pic>
        <p:nvPicPr>
          <p:cNvPr id="271" name="Google Shape;271;p29"/>
          <p:cNvPicPr preferRelativeResize="0"/>
          <p:nvPr/>
        </p:nvPicPr>
        <p:blipFill rotWithShape="1">
          <a:blip r:embed="rId8">
            <a:alphaModFix/>
          </a:blip>
          <a:srcRect/>
          <a:stretch/>
        </p:blipFill>
        <p:spPr>
          <a:xfrm>
            <a:off x="4861236" y="2677349"/>
            <a:ext cx="431274" cy="448299"/>
          </a:xfrm>
          <a:prstGeom prst="rect">
            <a:avLst/>
          </a:prstGeom>
          <a:noFill/>
          <a:ln>
            <a:noFill/>
          </a:ln>
        </p:spPr>
      </p:pic>
      <p:pic>
        <p:nvPicPr>
          <p:cNvPr id="272" name="Google Shape;272;p29"/>
          <p:cNvPicPr preferRelativeResize="0"/>
          <p:nvPr/>
        </p:nvPicPr>
        <p:blipFill rotWithShape="1">
          <a:blip r:embed="rId9">
            <a:alphaModFix/>
          </a:blip>
          <a:srcRect/>
          <a:stretch/>
        </p:blipFill>
        <p:spPr>
          <a:xfrm>
            <a:off x="4838983" y="3419713"/>
            <a:ext cx="475800" cy="535639"/>
          </a:xfrm>
          <a:prstGeom prst="rect">
            <a:avLst/>
          </a:prstGeom>
          <a:noFill/>
          <a:ln>
            <a:noFill/>
          </a:ln>
        </p:spPr>
      </p:pic>
      <p:pic>
        <p:nvPicPr>
          <p:cNvPr id="273" name="Google Shape;273;p29"/>
          <p:cNvPicPr preferRelativeResize="0"/>
          <p:nvPr/>
        </p:nvPicPr>
        <p:blipFill rotWithShape="1">
          <a:blip r:embed="rId10">
            <a:alphaModFix/>
          </a:blip>
          <a:srcRect/>
          <a:stretch/>
        </p:blipFill>
        <p:spPr>
          <a:xfrm>
            <a:off x="4861225" y="4262150"/>
            <a:ext cx="431300" cy="486412"/>
          </a:xfrm>
          <a:prstGeom prst="rect">
            <a:avLst/>
          </a:prstGeom>
          <a:noFill/>
          <a:ln>
            <a:noFill/>
          </a:ln>
        </p:spPr>
      </p:pic>
      <p:pic>
        <p:nvPicPr>
          <p:cNvPr id="274" name="Google Shape;274;p29"/>
          <p:cNvPicPr preferRelativeResize="0"/>
          <p:nvPr/>
        </p:nvPicPr>
        <p:blipFill rotWithShape="1">
          <a:blip r:embed="rId11">
            <a:alphaModFix/>
          </a:blip>
          <a:srcRect/>
          <a:stretch/>
        </p:blipFill>
        <p:spPr>
          <a:xfrm>
            <a:off x="267850" y="1914626"/>
            <a:ext cx="514924" cy="450775"/>
          </a:xfrm>
          <a:prstGeom prst="rect">
            <a:avLst/>
          </a:prstGeom>
          <a:noFill/>
          <a:ln>
            <a:noFill/>
          </a:ln>
        </p:spPr>
      </p:pic>
      <p:pic>
        <p:nvPicPr>
          <p:cNvPr id="275" name="Google Shape;275;p29"/>
          <p:cNvPicPr preferRelativeResize="0"/>
          <p:nvPr/>
        </p:nvPicPr>
        <p:blipFill rotWithShape="1">
          <a:blip r:embed="rId12">
            <a:alphaModFix/>
          </a:blip>
          <a:srcRect/>
          <a:stretch/>
        </p:blipFill>
        <p:spPr>
          <a:xfrm>
            <a:off x="228725" y="1076071"/>
            <a:ext cx="514926" cy="48768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0"/>
          <p:cNvSpPr txBox="1">
            <a:spLocks noGrp="1"/>
          </p:cNvSpPr>
          <p:nvPr>
            <p:ph type="subTitle" idx="4294967295"/>
          </p:nvPr>
        </p:nvSpPr>
        <p:spPr>
          <a:xfrm>
            <a:off x="685950" y="1139075"/>
            <a:ext cx="77721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Create air pollution or wait 4 hours for your car to charge?</a:t>
            </a:r>
            <a:endParaRPr sz="2100" b="0" i="0" u="none" strike="noStrike" cap="none">
              <a:solidFill>
                <a:srgbClr val="646569"/>
              </a:solidFill>
              <a:latin typeface="Proxima Nova"/>
              <a:ea typeface="Proxima Nova"/>
              <a:cs typeface="Proxima Nova"/>
              <a:sym typeface="Proxima Nova"/>
            </a:endParaRPr>
          </a:p>
        </p:txBody>
      </p:sp>
      <p:grpSp>
        <p:nvGrpSpPr>
          <p:cNvPr id="281" name="Google Shape;281;p30"/>
          <p:cNvGrpSpPr/>
          <p:nvPr/>
        </p:nvGrpSpPr>
        <p:grpSpPr>
          <a:xfrm>
            <a:off x="249375" y="1321375"/>
            <a:ext cx="323100" cy="475800"/>
            <a:chOff x="249375" y="1321375"/>
            <a:chExt cx="323100" cy="475800"/>
          </a:xfrm>
        </p:grpSpPr>
        <p:sp>
          <p:nvSpPr>
            <p:cNvPr id="282" name="Google Shape;282;p30"/>
            <p:cNvSpPr/>
            <p:nvPr/>
          </p:nvSpPr>
          <p:spPr>
            <a:xfrm>
              <a:off x="249375" y="132542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1 </a:t>
              </a:r>
              <a:endParaRPr sz="2100" b="0" i="0" u="none" strike="noStrike" cap="none">
                <a:solidFill>
                  <a:schemeClr val="accent1"/>
                </a:solidFill>
                <a:latin typeface="Proxima Nova"/>
                <a:ea typeface="Proxima Nova"/>
                <a:cs typeface="Proxima Nova"/>
                <a:sym typeface="Proxima Nova"/>
              </a:endParaRPr>
            </a:p>
          </p:txBody>
        </p:sp>
        <p:cxnSp>
          <p:nvCxnSpPr>
            <p:cNvPr id="283" name="Google Shape;283;p30"/>
            <p:cNvCxnSpPr/>
            <p:nvPr/>
          </p:nvCxnSpPr>
          <p:spPr>
            <a:xfrm>
              <a:off x="572475" y="1321375"/>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4" name="Google Shape;284;p30"/>
          <p:cNvGrpSpPr/>
          <p:nvPr/>
        </p:nvGrpSpPr>
        <p:grpSpPr>
          <a:xfrm>
            <a:off x="249375" y="1987850"/>
            <a:ext cx="323100" cy="475800"/>
            <a:chOff x="249375" y="1987850"/>
            <a:chExt cx="323100" cy="475800"/>
          </a:xfrm>
        </p:grpSpPr>
        <p:sp>
          <p:nvSpPr>
            <p:cNvPr id="285" name="Google Shape;285;p30"/>
            <p:cNvSpPr/>
            <p:nvPr/>
          </p:nvSpPr>
          <p:spPr>
            <a:xfrm>
              <a:off x="249375" y="19919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2</a:t>
              </a:r>
              <a:endParaRPr sz="2100" b="0" i="0" u="none" strike="noStrike" cap="none">
                <a:solidFill>
                  <a:schemeClr val="accent1"/>
                </a:solidFill>
                <a:latin typeface="Proxima Nova"/>
                <a:ea typeface="Proxima Nova"/>
                <a:cs typeface="Proxima Nova"/>
                <a:sym typeface="Proxima Nova"/>
              </a:endParaRPr>
            </a:p>
          </p:txBody>
        </p:sp>
        <p:cxnSp>
          <p:nvCxnSpPr>
            <p:cNvPr id="286" name="Google Shape;286;p30"/>
            <p:cNvCxnSpPr/>
            <p:nvPr/>
          </p:nvCxnSpPr>
          <p:spPr>
            <a:xfrm>
              <a:off x="572475" y="1987850"/>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7" name="Google Shape;287;p30"/>
          <p:cNvGrpSpPr/>
          <p:nvPr/>
        </p:nvGrpSpPr>
        <p:grpSpPr>
          <a:xfrm>
            <a:off x="249375" y="3420788"/>
            <a:ext cx="323100" cy="475800"/>
            <a:chOff x="249375" y="3420788"/>
            <a:chExt cx="323100" cy="475800"/>
          </a:xfrm>
        </p:grpSpPr>
        <p:sp>
          <p:nvSpPr>
            <p:cNvPr id="288" name="Google Shape;288;p30"/>
            <p:cNvSpPr/>
            <p:nvPr/>
          </p:nvSpPr>
          <p:spPr>
            <a:xfrm>
              <a:off x="249375" y="3424838"/>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4</a:t>
              </a:r>
              <a:endParaRPr sz="2100" b="0" i="0" u="none" strike="noStrike" cap="none">
                <a:solidFill>
                  <a:schemeClr val="accent1"/>
                </a:solidFill>
                <a:latin typeface="Proxima Nova"/>
                <a:ea typeface="Proxima Nova"/>
                <a:cs typeface="Proxima Nova"/>
                <a:sym typeface="Proxima Nova"/>
              </a:endParaRPr>
            </a:p>
          </p:txBody>
        </p:sp>
        <p:cxnSp>
          <p:nvCxnSpPr>
            <p:cNvPr id="289" name="Google Shape;289;p30"/>
            <p:cNvCxnSpPr/>
            <p:nvPr/>
          </p:nvCxnSpPr>
          <p:spPr>
            <a:xfrm>
              <a:off x="572475" y="3420788"/>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90" name="Google Shape;290;p30"/>
          <p:cNvGrpSpPr/>
          <p:nvPr/>
        </p:nvGrpSpPr>
        <p:grpSpPr>
          <a:xfrm>
            <a:off x="249375" y="4246450"/>
            <a:ext cx="323100" cy="475800"/>
            <a:chOff x="249375" y="4246450"/>
            <a:chExt cx="323100" cy="475800"/>
          </a:xfrm>
        </p:grpSpPr>
        <p:sp>
          <p:nvSpPr>
            <p:cNvPr id="291" name="Google Shape;291;p30"/>
            <p:cNvSpPr/>
            <p:nvPr/>
          </p:nvSpPr>
          <p:spPr>
            <a:xfrm>
              <a:off x="249375" y="42505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5</a:t>
              </a:r>
              <a:endParaRPr sz="2100" b="0" i="0" u="none" strike="noStrike" cap="none">
                <a:solidFill>
                  <a:schemeClr val="accent1"/>
                </a:solidFill>
                <a:latin typeface="Proxima Nova"/>
                <a:ea typeface="Proxima Nova"/>
                <a:cs typeface="Proxima Nova"/>
                <a:sym typeface="Proxima Nova"/>
              </a:endParaRPr>
            </a:p>
          </p:txBody>
        </p:sp>
        <p:cxnSp>
          <p:nvCxnSpPr>
            <p:cNvPr id="292" name="Google Shape;292;p30"/>
            <p:cNvCxnSpPr/>
            <p:nvPr/>
          </p:nvCxnSpPr>
          <p:spPr>
            <a:xfrm>
              <a:off x="572475" y="4246450"/>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293" name="Google Shape;293;p30"/>
          <p:cNvSpPr txBox="1">
            <a:spLocks noGrp="1"/>
          </p:cNvSpPr>
          <p:nvPr>
            <p:ph type="subTitle" idx="4294967295"/>
          </p:nvPr>
        </p:nvSpPr>
        <p:spPr>
          <a:xfrm>
            <a:off x="685800" y="1817199"/>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Have over 300 moving parts in your car or under 20 moving parts?</a:t>
            </a:r>
            <a:endParaRPr sz="2100" b="0" i="0" u="none" strike="noStrike" cap="none">
              <a:solidFill>
                <a:srgbClr val="646569"/>
              </a:solidFill>
              <a:latin typeface="Proxima Nova"/>
              <a:ea typeface="Proxima Nova"/>
              <a:cs typeface="Proxima Nova"/>
              <a:sym typeface="Proxima Nova"/>
            </a:endParaRPr>
          </a:p>
        </p:txBody>
      </p:sp>
      <p:sp>
        <p:nvSpPr>
          <p:cNvPr id="294" name="Google Shape;294;p30"/>
          <p:cNvSpPr txBox="1">
            <a:spLocks noGrp="1"/>
          </p:cNvSpPr>
          <p:nvPr>
            <p:ph type="subTitle" idx="4294967295"/>
          </p:nvPr>
        </p:nvSpPr>
        <p:spPr>
          <a:xfrm>
            <a:off x="685950" y="2446836"/>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Make a lot of noise when driving or hear nothing when cars pass by? </a:t>
            </a:r>
            <a:endParaRPr sz="2100" b="0" i="0" u="none" strike="noStrike" cap="none">
              <a:solidFill>
                <a:srgbClr val="646569"/>
              </a:solidFill>
              <a:latin typeface="Proxima Nova"/>
              <a:ea typeface="Proxima Nova"/>
              <a:cs typeface="Proxima Nova"/>
              <a:sym typeface="Proxima Nova"/>
            </a:endParaRPr>
          </a:p>
        </p:txBody>
      </p:sp>
      <p:sp>
        <p:nvSpPr>
          <p:cNvPr id="295" name="Google Shape;295;p30"/>
          <p:cNvSpPr txBox="1">
            <a:spLocks noGrp="1"/>
          </p:cNvSpPr>
          <p:nvPr>
            <p:ph type="subTitle" idx="4294967295"/>
          </p:nvPr>
        </p:nvSpPr>
        <p:spPr>
          <a:xfrm>
            <a:off x="685950" y="3201159"/>
            <a:ext cx="8253900" cy="8313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fossil fuels to bring you your chicken sandwich or use clean energy to bring you your salad?</a:t>
            </a:r>
            <a:endParaRPr sz="2100" b="0" i="0" u="none" strike="noStrike" cap="none">
              <a:solidFill>
                <a:srgbClr val="646569"/>
              </a:solidFill>
              <a:latin typeface="Proxima Nova"/>
              <a:ea typeface="Proxima Nova"/>
              <a:cs typeface="Proxima Nova"/>
              <a:sym typeface="Proxima Nova"/>
            </a:endParaRPr>
          </a:p>
        </p:txBody>
      </p:sp>
      <p:sp>
        <p:nvSpPr>
          <p:cNvPr id="296" name="Google Shape;296;p30"/>
          <p:cNvSpPr txBox="1">
            <a:spLocks noGrp="1"/>
          </p:cNvSpPr>
          <p:nvPr>
            <p:ph type="subTitle" idx="4294967295"/>
          </p:nvPr>
        </p:nvSpPr>
        <p:spPr>
          <a:xfrm>
            <a:off x="685950" y="4078002"/>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heat or magnets to move?</a:t>
            </a:r>
            <a:endParaRPr sz="2100" b="0" i="0" u="none" strike="noStrike" cap="none">
              <a:solidFill>
                <a:srgbClr val="646569"/>
              </a:solidFill>
              <a:latin typeface="Proxima Nova"/>
              <a:ea typeface="Proxima Nova"/>
              <a:cs typeface="Proxima Nova"/>
              <a:sym typeface="Proxima Nova"/>
            </a:endParaRPr>
          </a:p>
        </p:txBody>
      </p:sp>
      <p:grpSp>
        <p:nvGrpSpPr>
          <p:cNvPr id="297" name="Google Shape;297;p30"/>
          <p:cNvGrpSpPr/>
          <p:nvPr/>
        </p:nvGrpSpPr>
        <p:grpSpPr>
          <a:xfrm>
            <a:off x="249375" y="2619275"/>
            <a:ext cx="323100" cy="479700"/>
            <a:chOff x="249375" y="2619275"/>
            <a:chExt cx="323100" cy="479700"/>
          </a:xfrm>
        </p:grpSpPr>
        <p:sp>
          <p:nvSpPr>
            <p:cNvPr id="298" name="Google Shape;298;p30"/>
            <p:cNvSpPr/>
            <p:nvPr/>
          </p:nvSpPr>
          <p:spPr>
            <a:xfrm>
              <a:off x="249375" y="261927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3</a:t>
              </a:r>
              <a:endParaRPr sz="2100" b="0" i="0" u="none" strike="noStrike" cap="none">
                <a:solidFill>
                  <a:schemeClr val="accent1"/>
                </a:solidFill>
                <a:latin typeface="Proxima Nova"/>
                <a:ea typeface="Proxima Nova"/>
                <a:cs typeface="Proxima Nova"/>
                <a:sym typeface="Proxima Nova"/>
              </a:endParaRPr>
            </a:p>
          </p:txBody>
        </p:sp>
        <p:cxnSp>
          <p:nvCxnSpPr>
            <p:cNvPr id="299" name="Google Shape;299;p30"/>
            <p:cNvCxnSpPr/>
            <p:nvPr/>
          </p:nvCxnSpPr>
          <p:spPr>
            <a:xfrm>
              <a:off x="572475" y="2623175"/>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300" name="Google Shape;300;p30"/>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Would you rather... </a:t>
            </a:r>
            <a:endParaRPr sz="36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0"/>
                                        </p:tgtEl>
                                        <p:attrNameLst>
                                          <p:attrName>style.visibility</p:attrName>
                                        </p:attrNameLst>
                                      </p:cBhvr>
                                      <p:to>
                                        <p:strVal val="visible"/>
                                      </p:to>
                                    </p:set>
                                    <p:animEffect transition="in" filter="fade">
                                      <p:cBhvr>
                                        <p:cTn id="10" dur="1000"/>
                                        <p:tgtEl>
                                          <p:spTgt spid="280"/>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4"/>
                                        </p:tgtEl>
                                        <p:attrNameLst>
                                          <p:attrName>style.visibility</p:attrName>
                                        </p:attrNameLst>
                                      </p:cBhvr>
                                      <p:to>
                                        <p:strVal val="visible"/>
                                      </p:to>
                                    </p:set>
                                    <p:animEffect transition="in" filter="fade">
                                      <p:cBhvr>
                                        <p:cTn id="14" dur="1000"/>
                                        <p:tgtEl>
                                          <p:spTgt spid="284"/>
                                        </p:tgtEl>
                                      </p:cBhvr>
                                    </p:animEffect>
                                  </p:childTnLst>
                                </p:cTn>
                              </p:par>
                              <p:par>
                                <p:cTn id="15" presetID="10" presetClass="entr" presetSubtype="0" fill="hold" nodeType="withEffect">
                                  <p:stCondLst>
                                    <p:cond delay="0"/>
                                  </p:stCondLst>
                                  <p:childTnLst>
                                    <p:set>
                                      <p:cBhvr>
                                        <p:cTn id="16" dur="1" fill="hold">
                                          <p:stCondLst>
                                            <p:cond delay="0"/>
                                          </p:stCondLst>
                                        </p:cTn>
                                        <p:tgtEl>
                                          <p:spTgt spid="293"/>
                                        </p:tgtEl>
                                        <p:attrNameLst>
                                          <p:attrName>style.visibility</p:attrName>
                                        </p:attrNameLst>
                                      </p:cBhvr>
                                      <p:to>
                                        <p:strVal val="visible"/>
                                      </p:to>
                                    </p:set>
                                    <p:animEffect transition="in" filter="fade">
                                      <p:cBhvr>
                                        <p:cTn id="17" dur="1000"/>
                                        <p:tgtEl>
                                          <p:spTgt spid="29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97"/>
                                        </p:tgtEl>
                                        <p:attrNameLst>
                                          <p:attrName>style.visibility</p:attrName>
                                        </p:attrNameLst>
                                      </p:cBhvr>
                                      <p:to>
                                        <p:strVal val="visible"/>
                                      </p:to>
                                    </p:set>
                                    <p:animEffect transition="in" filter="fade">
                                      <p:cBhvr>
                                        <p:cTn id="21" dur="1000"/>
                                        <p:tgtEl>
                                          <p:spTgt spid="297"/>
                                        </p:tgtEl>
                                      </p:cBhvr>
                                    </p:animEffect>
                                  </p:childTnLst>
                                </p:cTn>
                              </p:par>
                              <p:par>
                                <p:cTn id="22" presetID="10" presetClass="entr" presetSubtype="0" fill="hold" nodeType="withEffect">
                                  <p:stCondLst>
                                    <p:cond delay="0"/>
                                  </p:stCondLst>
                                  <p:childTnLst>
                                    <p:set>
                                      <p:cBhvr>
                                        <p:cTn id="23" dur="1" fill="hold">
                                          <p:stCondLst>
                                            <p:cond delay="0"/>
                                          </p:stCondLst>
                                        </p:cTn>
                                        <p:tgtEl>
                                          <p:spTgt spid="294"/>
                                        </p:tgtEl>
                                        <p:attrNameLst>
                                          <p:attrName>style.visibility</p:attrName>
                                        </p:attrNameLst>
                                      </p:cBhvr>
                                      <p:to>
                                        <p:strVal val="visible"/>
                                      </p:to>
                                    </p:set>
                                    <p:animEffect transition="in" filter="fade">
                                      <p:cBhvr>
                                        <p:cTn id="24" dur="1000"/>
                                        <p:tgtEl>
                                          <p:spTgt spid="294"/>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87"/>
                                        </p:tgtEl>
                                        <p:attrNameLst>
                                          <p:attrName>style.visibility</p:attrName>
                                        </p:attrNameLst>
                                      </p:cBhvr>
                                      <p:to>
                                        <p:strVal val="visible"/>
                                      </p:to>
                                    </p:set>
                                    <p:animEffect transition="in" filter="fade">
                                      <p:cBhvr>
                                        <p:cTn id="28" dur="1000"/>
                                        <p:tgtEl>
                                          <p:spTgt spid="287"/>
                                        </p:tgtEl>
                                      </p:cBhvr>
                                    </p:animEffect>
                                  </p:childTnLst>
                                </p:cTn>
                              </p:par>
                              <p:par>
                                <p:cTn id="29" presetID="10" presetClass="entr" presetSubtype="0" fill="hold" nodeType="withEffect">
                                  <p:stCondLst>
                                    <p:cond delay="0"/>
                                  </p:stCondLst>
                                  <p:childTnLst>
                                    <p:set>
                                      <p:cBhvr>
                                        <p:cTn id="30" dur="1" fill="hold">
                                          <p:stCondLst>
                                            <p:cond delay="0"/>
                                          </p:stCondLst>
                                        </p:cTn>
                                        <p:tgtEl>
                                          <p:spTgt spid="295"/>
                                        </p:tgtEl>
                                        <p:attrNameLst>
                                          <p:attrName>style.visibility</p:attrName>
                                        </p:attrNameLst>
                                      </p:cBhvr>
                                      <p:to>
                                        <p:strVal val="visible"/>
                                      </p:to>
                                    </p:set>
                                    <p:animEffect transition="in" filter="fade">
                                      <p:cBhvr>
                                        <p:cTn id="31" dur="1000"/>
                                        <p:tgtEl>
                                          <p:spTgt spid="295"/>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90"/>
                                        </p:tgtEl>
                                        <p:attrNameLst>
                                          <p:attrName>style.visibility</p:attrName>
                                        </p:attrNameLst>
                                      </p:cBhvr>
                                      <p:to>
                                        <p:strVal val="visible"/>
                                      </p:to>
                                    </p:set>
                                    <p:animEffect transition="in" filter="fade">
                                      <p:cBhvr>
                                        <p:cTn id="35" dur="1000"/>
                                        <p:tgtEl>
                                          <p:spTgt spid="290"/>
                                        </p:tgtEl>
                                      </p:cBhvr>
                                    </p:animEffect>
                                  </p:childTnLst>
                                </p:cTn>
                              </p:par>
                              <p:par>
                                <p:cTn id="36" presetID="10" presetClass="entr" presetSubtype="0" fill="hold" nodeType="withEffect">
                                  <p:stCondLst>
                                    <p:cond delay="0"/>
                                  </p:stCondLst>
                                  <p:childTnLst>
                                    <p:set>
                                      <p:cBhvr>
                                        <p:cTn id="37" dur="1" fill="hold">
                                          <p:stCondLst>
                                            <p:cond delay="0"/>
                                          </p:stCondLst>
                                        </p:cTn>
                                        <p:tgtEl>
                                          <p:spTgt spid="296"/>
                                        </p:tgtEl>
                                        <p:attrNameLst>
                                          <p:attrName>style.visibility</p:attrName>
                                        </p:attrNameLst>
                                      </p:cBhvr>
                                      <p:to>
                                        <p:strVal val="visible"/>
                                      </p:to>
                                    </p:set>
                                    <p:animEffect transition="in" filter="fade">
                                      <p:cBhvr>
                                        <p:cTn id="38" dur="10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WOULD OUR COMMUNITY CHANGE IF ALL OF OUR TRANSPORTATION WAS </a:t>
            </a:r>
            <a:br>
              <a:rPr lang="en" sz="3200">
                <a:latin typeface="Proxima Nova"/>
                <a:ea typeface="Proxima Nova"/>
                <a:cs typeface="Proxima Nova"/>
                <a:sym typeface="Proxima Nova"/>
              </a:rPr>
            </a:br>
            <a:r>
              <a:rPr lang="en" sz="3200">
                <a:solidFill>
                  <a:schemeClr val="accent5"/>
                </a:solidFill>
                <a:latin typeface="Proxima Nova"/>
                <a:ea typeface="Proxima Nova"/>
                <a:cs typeface="Proxima Nova"/>
                <a:sym typeface="Proxima Nova"/>
              </a:rPr>
              <a:t>ZERO EMISSIONS? </a:t>
            </a:r>
            <a:endParaRPr sz="3200">
              <a:solidFill>
                <a:schemeClr val="accent5"/>
              </a:solidFill>
              <a:latin typeface="Proxima Nova"/>
              <a:ea typeface="Proxima Nova"/>
              <a:cs typeface="Proxima Nova"/>
              <a:sym typeface="Proxima Nova"/>
            </a:endParaRPr>
          </a:p>
        </p:txBody>
      </p:sp>
      <p:sp>
        <p:nvSpPr>
          <p:cNvPr id="307" name="Google Shape;307;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308" name="Google Shape;308;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141" name="Google Shape;141;p20"/>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
        <p:nvSpPr>
          <p:cNvPr id="142" name="Google Shape;142;p20"/>
          <p:cNvSpPr txBox="1">
            <a:spLocks noGrp="1"/>
          </p:cNvSpPr>
          <p:nvPr>
            <p:ph type="title" idx="4294967295"/>
          </p:nvPr>
        </p:nvSpPr>
        <p:spPr>
          <a:xfrm>
            <a:off x="877200" y="1584825"/>
            <a:ext cx="7389600" cy="1739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WHAT IS TRANSPORTATION? </a:t>
            </a:r>
            <a:endParaRPr sz="3200">
              <a:latin typeface="Proxima Nova"/>
              <a:ea typeface="Proxima Nova"/>
              <a:cs typeface="Proxima Nova"/>
              <a:sym typeface="Proxima Nova"/>
            </a:endParaRPr>
          </a:p>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DO WE USE TRANSPORTATION?</a:t>
            </a:r>
            <a:endParaRPr sz="32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p:nvPr/>
        </p:nvSpPr>
        <p:spPr>
          <a:xfrm>
            <a:off x="4430850" y="1285875"/>
            <a:ext cx="733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&lt;insert air pollution image&gt; </a:t>
            </a:r>
            <a:endParaRPr sz="1400" b="1" i="0" u="none" strike="noStrike" cap="none">
              <a:solidFill>
                <a:srgbClr val="FF0000"/>
              </a:solidFill>
              <a:latin typeface="Arial"/>
              <a:ea typeface="Arial"/>
              <a:cs typeface="Arial"/>
              <a:sym typeface="Arial"/>
            </a:endParaRPr>
          </a:p>
        </p:txBody>
      </p:sp>
      <p:pic>
        <p:nvPicPr>
          <p:cNvPr id="148" name="Google Shape;148;p21"/>
          <p:cNvPicPr preferRelativeResize="0"/>
          <p:nvPr/>
        </p:nvPicPr>
        <p:blipFill rotWithShape="1">
          <a:blip r:embed="rId3">
            <a:alphaModFix/>
          </a:blip>
          <a:srcRect r="3063"/>
          <a:stretch/>
        </p:blipFill>
        <p:spPr>
          <a:xfrm>
            <a:off x="83750" y="310250"/>
            <a:ext cx="8976501" cy="424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a:stretch/>
        </p:blipFill>
        <p:spPr>
          <a:xfrm>
            <a:off x="4048924" y="615852"/>
            <a:ext cx="3083440" cy="4414423"/>
          </a:xfrm>
          <a:prstGeom prst="rect">
            <a:avLst/>
          </a:prstGeom>
          <a:noFill/>
          <a:ln>
            <a:noFill/>
          </a:ln>
        </p:spPr>
      </p:pic>
      <p:sp>
        <p:nvSpPr>
          <p:cNvPr id="154" name="Google Shape;154;p22"/>
          <p:cNvSpPr txBox="1"/>
          <p:nvPr/>
        </p:nvSpPr>
        <p:spPr>
          <a:xfrm>
            <a:off x="1487837"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GASOLINE </a:t>
            </a:r>
            <a:endParaRPr sz="1800" b="0" i="0" u="none" strike="noStrike" cap="none">
              <a:solidFill>
                <a:srgbClr val="646569"/>
              </a:solidFill>
              <a:latin typeface="Proxima Nova"/>
              <a:ea typeface="Proxima Nova"/>
              <a:cs typeface="Proxima Nova"/>
              <a:sym typeface="Proxima Nova"/>
            </a:endParaRPr>
          </a:p>
        </p:txBody>
      </p:sp>
      <p:sp>
        <p:nvSpPr>
          <p:cNvPr id="155" name="Google Shape;155;p22"/>
          <p:cNvSpPr txBox="1"/>
          <p:nvPr/>
        </p:nvSpPr>
        <p:spPr>
          <a:xfrm>
            <a:off x="4897223" y="113225"/>
            <a:ext cx="1673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COMBUSTION</a:t>
            </a:r>
            <a:endParaRPr sz="1800" b="0" i="0" u="none" strike="noStrike" cap="none">
              <a:solidFill>
                <a:srgbClr val="646569"/>
              </a:solidFill>
              <a:latin typeface="Proxima Nova"/>
              <a:ea typeface="Proxima Nova"/>
              <a:cs typeface="Proxima Nova"/>
              <a:sym typeface="Proxima Nova"/>
            </a:endParaRPr>
          </a:p>
        </p:txBody>
      </p:sp>
      <p:sp>
        <p:nvSpPr>
          <p:cNvPr id="156" name="Google Shape;156;p22"/>
          <p:cNvSpPr txBox="1"/>
          <p:nvPr/>
        </p:nvSpPr>
        <p:spPr>
          <a:xfrm>
            <a:off x="7529308"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EMISSION </a:t>
            </a:r>
            <a:endParaRPr sz="1800" b="0" i="0" u="none" strike="noStrike" cap="none">
              <a:solidFill>
                <a:srgbClr val="646569"/>
              </a:solidFill>
              <a:latin typeface="Proxima Nova"/>
              <a:ea typeface="Proxima Nova"/>
              <a:cs typeface="Proxima Nova"/>
              <a:sym typeface="Proxima Nova"/>
            </a:endParaRPr>
          </a:p>
        </p:txBody>
      </p:sp>
      <p:sp>
        <p:nvSpPr>
          <p:cNvPr id="157" name="Google Shape;157;p22"/>
          <p:cNvSpPr txBox="1"/>
          <p:nvPr/>
        </p:nvSpPr>
        <p:spPr>
          <a:xfrm>
            <a:off x="2372098" y="3729175"/>
            <a:ext cx="108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MOTION</a:t>
            </a:r>
            <a:endParaRPr sz="1800" b="0" i="0" u="none" strike="noStrike" cap="none">
              <a:solidFill>
                <a:srgbClr val="646569"/>
              </a:solidFill>
              <a:latin typeface="Proxima Nova"/>
              <a:ea typeface="Proxima Nova"/>
              <a:cs typeface="Proxima Nova"/>
              <a:sym typeface="Proxima Nova"/>
            </a:endParaRPr>
          </a:p>
        </p:txBody>
      </p:sp>
      <p:sp>
        <p:nvSpPr>
          <p:cNvPr id="158" name="Google Shape;158;p22"/>
          <p:cNvSpPr txBox="1">
            <a:spLocks noGrp="1"/>
          </p:cNvSpPr>
          <p:nvPr>
            <p:ph type="title" idx="4294967295"/>
          </p:nvPr>
        </p:nvSpPr>
        <p:spPr>
          <a:xfrm>
            <a:off x="292475" y="1687200"/>
            <a:ext cx="3262800" cy="188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Internal</a:t>
            </a:r>
            <a:endParaRPr sz="3600">
              <a:latin typeface="Proxima Nova"/>
              <a:ea typeface="Proxima Nova"/>
              <a:cs typeface="Proxima Nova"/>
              <a:sym typeface="Proxima Nova"/>
            </a:endParaRPr>
          </a:p>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Combustion Engine </a:t>
            </a:r>
            <a:endParaRPr sz="3600">
              <a:latin typeface="Proxima Nova"/>
              <a:ea typeface="Proxima Nova"/>
              <a:cs typeface="Proxima Nova"/>
              <a:sym typeface="Proxima Nova"/>
            </a:endParaRPr>
          </a:p>
        </p:txBody>
      </p:sp>
      <p:sp>
        <p:nvSpPr>
          <p:cNvPr id="159" name="Google Shape;159;p22"/>
          <p:cNvSpPr/>
          <p:nvPr/>
        </p:nvSpPr>
        <p:spPr>
          <a:xfrm>
            <a:off x="4399900" y="1803589"/>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0" name="Google Shape;160;p22"/>
          <p:cNvCxnSpPr>
            <a:stCxn id="154" idx="3"/>
          </p:cNvCxnSpPr>
          <p:nvPr/>
        </p:nvCxnSpPr>
        <p:spPr>
          <a:xfrm>
            <a:off x="2782937" y="1049677"/>
            <a:ext cx="1659300" cy="837000"/>
          </a:xfrm>
          <a:prstGeom prst="curvedConnector3">
            <a:avLst>
              <a:gd name="adj1" fmla="val 50000"/>
            </a:avLst>
          </a:prstGeom>
          <a:noFill/>
          <a:ln w="19050" cap="flat" cmpd="sng">
            <a:solidFill>
              <a:schemeClr val="accent4"/>
            </a:solidFill>
            <a:prstDash val="solid"/>
            <a:round/>
            <a:headEnd type="oval" w="med" len="med"/>
            <a:tailEnd type="stealth" w="med" len="med"/>
          </a:ln>
        </p:spPr>
      </p:cxnSp>
      <p:cxnSp>
        <p:nvCxnSpPr>
          <p:cNvPr id="161" name="Google Shape;161;p22"/>
          <p:cNvCxnSpPr>
            <a:stCxn id="156" idx="1"/>
            <a:endCxn id="162" idx="3"/>
          </p:cNvCxnSpPr>
          <p:nvPr/>
        </p:nvCxnSpPr>
        <p:spPr>
          <a:xfrm flipH="1">
            <a:off x="6462208" y="1049677"/>
            <a:ext cx="1067100" cy="624600"/>
          </a:xfrm>
          <a:prstGeom prst="curvedConnector3">
            <a:avLst>
              <a:gd name="adj1" fmla="val 50002"/>
            </a:avLst>
          </a:prstGeom>
          <a:noFill/>
          <a:ln w="19050" cap="flat" cmpd="sng">
            <a:solidFill>
              <a:schemeClr val="accent4"/>
            </a:solidFill>
            <a:prstDash val="solid"/>
            <a:round/>
            <a:headEnd type="oval" w="med" len="med"/>
            <a:tailEnd type="stealth" w="med" len="med"/>
          </a:ln>
        </p:spPr>
      </p:cxnSp>
      <p:sp>
        <p:nvSpPr>
          <p:cNvPr id="162" name="Google Shape;162;p22"/>
          <p:cNvSpPr/>
          <p:nvPr/>
        </p:nvSpPr>
        <p:spPr>
          <a:xfrm>
            <a:off x="6297758" y="1592180"/>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3" name="Google Shape;163;p22"/>
          <p:cNvCxnSpPr>
            <a:endCxn id="164" idx="0"/>
          </p:cNvCxnSpPr>
          <p:nvPr/>
        </p:nvCxnSpPr>
        <p:spPr>
          <a:xfrm rot="5400000">
            <a:off x="5457607" y="668175"/>
            <a:ext cx="540300" cy="274200"/>
          </a:xfrm>
          <a:prstGeom prst="curvedConnector3">
            <a:avLst>
              <a:gd name="adj1" fmla="val 50000"/>
            </a:avLst>
          </a:prstGeom>
          <a:noFill/>
          <a:ln w="19050" cap="flat" cmpd="sng">
            <a:solidFill>
              <a:schemeClr val="accent4"/>
            </a:solidFill>
            <a:prstDash val="solid"/>
            <a:round/>
            <a:headEnd type="oval" w="med" len="med"/>
            <a:tailEnd type="stealth" w="med" len="med"/>
          </a:ln>
        </p:spPr>
      </p:cxnSp>
      <p:sp>
        <p:nvSpPr>
          <p:cNvPr id="164" name="Google Shape;164;p22"/>
          <p:cNvSpPr/>
          <p:nvPr/>
        </p:nvSpPr>
        <p:spPr>
          <a:xfrm>
            <a:off x="5508457" y="1075425"/>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5" name="Google Shape;165;p22"/>
          <p:cNvCxnSpPr/>
          <p:nvPr/>
        </p:nvCxnSpPr>
        <p:spPr>
          <a:xfrm>
            <a:off x="1487837"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6" name="Google Shape;166;p22"/>
          <p:cNvCxnSpPr/>
          <p:nvPr/>
        </p:nvCxnSpPr>
        <p:spPr>
          <a:xfrm>
            <a:off x="4930287" y="2695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7" name="Google Shape;167;p22"/>
          <p:cNvCxnSpPr/>
          <p:nvPr/>
        </p:nvCxnSpPr>
        <p:spPr>
          <a:xfrm>
            <a:off x="8711312"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8" name="Google Shape;168;p22"/>
          <p:cNvCxnSpPr/>
          <p:nvPr/>
        </p:nvCxnSpPr>
        <p:spPr>
          <a:xfrm>
            <a:off x="2372112" y="3885477"/>
            <a:ext cx="0" cy="149100"/>
          </a:xfrm>
          <a:prstGeom prst="straightConnector1">
            <a:avLst/>
          </a:prstGeom>
          <a:noFill/>
          <a:ln w="9525" cap="flat" cmpd="sng">
            <a:solidFill>
              <a:srgbClr val="006BA6"/>
            </a:solidFill>
            <a:prstDash val="solid"/>
            <a:round/>
            <a:headEnd type="none" w="sm" len="sm"/>
            <a:tailEnd type="none" w="sm" len="sm"/>
          </a:ln>
        </p:spPr>
      </p:cxnSp>
      <p:sp>
        <p:nvSpPr>
          <p:cNvPr id="169" name="Google Shape;169;p22"/>
          <p:cNvSpPr/>
          <p:nvPr/>
        </p:nvSpPr>
        <p:spPr>
          <a:xfrm>
            <a:off x="4732825" y="4034564"/>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0" name="Google Shape;170;p22"/>
          <p:cNvCxnSpPr>
            <a:stCxn id="157" idx="3"/>
            <a:endCxn id="169" idx="1"/>
          </p:cNvCxnSpPr>
          <p:nvPr/>
        </p:nvCxnSpPr>
        <p:spPr>
          <a:xfrm>
            <a:off x="3461998" y="3960025"/>
            <a:ext cx="1270800" cy="156600"/>
          </a:xfrm>
          <a:prstGeom prst="curvedConnector3">
            <a:avLst>
              <a:gd name="adj1" fmla="val 50001"/>
            </a:avLst>
          </a:prstGeom>
          <a:noFill/>
          <a:ln w="19050" cap="flat" cmpd="sng">
            <a:solidFill>
              <a:schemeClr val="accent4"/>
            </a:solidFill>
            <a:prstDash val="solid"/>
            <a:round/>
            <a:headEnd type="oval" w="med" len="med"/>
            <a:tailEnd type="stealth"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l="1444" t="4110" r="2272" b="14495"/>
          <a:stretch/>
        </p:blipFill>
        <p:spPr>
          <a:xfrm>
            <a:off x="0" y="0"/>
            <a:ext cx="9144001" cy="4837150"/>
          </a:xfrm>
          <a:prstGeom prst="rect">
            <a:avLst/>
          </a:prstGeom>
          <a:noFill/>
          <a:ln>
            <a:noFill/>
          </a:ln>
        </p:spPr>
      </p:pic>
      <p:sp>
        <p:nvSpPr>
          <p:cNvPr id="176" name="Google Shape;176;p23"/>
          <p:cNvSpPr txBox="1"/>
          <p:nvPr/>
        </p:nvSpPr>
        <p:spPr>
          <a:xfrm>
            <a:off x="0" y="4019950"/>
            <a:ext cx="9144000" cy="817200"/>
          </a:xfrm>
          <a:prstGeom prst="rect">
            <a:avLst/>
          </a:prstGeom>
          <a:solidFill>
            <a:srgbClr val="002D73">
              <a:alpha val="67450"/>
            </a:srgbClr>
          </a:solidFill>
          <a:ln>
            <a:noFill/>
          </a:ln>
        </p:spPr>
        <p:txBody>
          <a:bodyPr spcFirstLastPara="1" wrap="square" lIns="457200"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Thomas Edison’s Electric Vehicle 1884, </a:t>
            </a:r>
            <a:endParaRPr sz="1900" b="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converting coal to electricity to power the engine. </a:t>
            </a:r>
            <a:endParaRPr sz="1900" b="0"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p:nvPr/>
        </p:nvSpPr>
        <p:spPr>
          <a:xfrm>
            <a:off x="1543950" y="3617325"/>
            <a:ext cx="73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4"/>
          <p:cNvSpPr txBox="1"/>
          <p:nvPr/>
        </p:nvSpPr>
        <p:spPr>
          <a:xfrm>
            <a:off x="154650" y="1794475"/>
            <a:ext cx="2360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3600" b="1" i="0" u="none" strike="noStrike" cap="none">
                <a:solidFill>
                  <a:srgbClr val="002D73"/>
                </a:solidFill>
                <a:latin typeface="Proxima Nova"/>
                <a:ea typeface="Proxima Nova"/>
                <a:cs typeface="Proxima Nova"/>
                <a:sym typeface="Proxima Nova"/>
              </a:rPr>
              <a:t>How EVs Work? </a:t>
            </a:r>
            <a:endParaRPr sz="3600" b="1" i="0" u="none" strike="noStrike" cap="none">
              <a:solidFill>
                <a:srgbClr val="002D73"/>
              </a:solidFill>
              <a:latin typeface="Proxima Nova"/>
              <a:ea typeface="Proxima Nova"/>
              <a:cs typeface="Proxima Nova"/>
              <a:sym typeface="Proxima Nova"/>
            </a:endParaRPr>
          </a:p>
        </p:txBody>
      </p:sp>
      <p:cxnSp>
        <p:nvCxnSpPr>
          <p:cNvPr id="183" name="Google Shape;183;p24"/>
          <p:cNvCxnSpPr/>
          <p:nvPr/>
        </p:nvCxnSpPr>
        <p:spPr>
          <a:xfrm>
            <a:off x="262400" y="1838050"/>
            <a:ext cx="1777200" cy="0"/>
          </a:xfrm>
          <a:prstGeom prst="straightConnector1">
            <a:avLst/>
          </a:prstGeom>
          <a:noFill/>
          <a:ln w="19050" cap="flat" cmpd="sng">
            <a:solidFill>
              <a:schemeClr val="accent4"/>
            </a:solidFill>
            <a:prstDash val="solid"/>
            <a:round/>
            <a:headEnd type="none" w="sm" len="sm"/>
            <a:tailEnd type="none" w="sm" len="sm"/>
          </a:ln>
        </p:spPr>
      </p:cxnSp>
      <p:pic>
        <p:nvPicPr>
          <p:cNvPr id="184" name="Google Shape;184;p24"/>
          <p:cNvPicPr preferRelativeResize="0"/>
          <p:nvPr/>
        </p:nvPicPr>
        <p:blipFill rotWithShape="1">
          <a:blip r:embed="rId3">
            <a:alphaModFix/>
          </a:blip>
          <a:srcRect/>
          <a:stretch/>
        </p:blipFill>
        <p:spPr>
          <a:xfrm>
            <a:off x="2213812" y="589152"/>
            <a:ext cx="6930188" cy="3898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5"/>
          <p:cNvPicPr preferRelativeResize="0"/>
          <p:nvPr/>
        </p:nvPicPr>
        <p:blipFill rotWithShape="1">
          <a:blip r:embed="rId3">
            <a:alphaModFix/>
          </a:blip>
          <a:srcRect t="4118" r="9681" b="3527"/>
          <a:stretch/>
        </p:blipFill>
        <p:spPr>
          <a:xfrm>
            <a:off x="5412075" y="1097075"/>
            <a:ext cx="3681774" cy="3764925"/>
          </a:xfrm>
          <a:prstGeom prst="rect">
            <a:avLst/>
          </a:prstGeom>
          <a:noFill/>
          <a:ln>
            <a:noFill/>
          </a:ln>
        </p:spPr>
      </p:pic>
      <p:pic>
        <p:nvPicPr>
          <p:cNvPr id="190" name="Google Shape;190;p25"/>
          <p:cNvPicPr preferRelativeResize="0"/>
          <p:nvPr/>
        </p:nvPicPr>
        <p:blipFill rotWithShape="1">
          <a:blip r:embed="rId4">
            <a:alphaModFix/>
          </a:blip>
          <a:srcRect l="35449" t="5740"/>
          <a:stretch/>
        </p:blipFill>
        <p:spPr>
          <a:xfrm>
            <a:off x="2300537" y="3369875"/>
            <a:ext cx="3057762" cy="1490716"/>
          </a:xfrm>
          <a:prstGeom prst="rect">
            <a:avLst/>
          </a:prstGeom>
          <a:noFill/>
          <a:ln>
            <a:noFill/>
          </a:ln>
        </p:spPr>
      </p:pic>
      <p:pic>
        <p:nvPicPr>
          <p:cNvPr id="191" name="Google Shape;191;p25"/>
          <p:cNvPicPr preferRelativeResize="0"/>
          <p:nvPr/>
        </p:nvPicPr>
        <p:blipFill rotWithShape="1">
          <a:blip r:embed="rId5">
            <a:alphaModFix/>
          </a:blip>
          <a:srcRect l="32148" t="24874" r="34147"/>
          <a:stretch/>
        </p:blipFill>
        <p:spPr>
          <a:xfrm>
            <a:off x="54025" y="3369150"/>
            <a:ext cx="2192724" cy="1490725"/>
          </a:xfrm>
          <a:prstGeom prst="rect">
            <a:avLst/>
          </a:prstGeom>
          <a:noFill/>
          <a:ln>
            <a:noFill/>
          </a:ln>
        </p:spPr>
      </p:pic>
      <p:pic>
        <p:nvPicPr>
          <p:cNvPr id="192" name="Google Shape;192;p25"/>
          <p:cNvPicPr preferRelativeResize="0"/>
          <p:nvPr/>
        </p:nvPicPr>
        <p:blipFill rotWithShape="1">
          <a:blip r:embed="rId6">
            <a:alphaModFix/>
          </a:blip>
          <a:srcRect l="2040" t="5747" r="10331" b="10952"/>
          <a:stretch/>
        </p:blipFill>
        <p:spPr>
          <a:xfrm>
            <a:off x="54025" y="1097725"/>
            <a:ext cx="5304275" cy="2207675"/>
          </a:xfrm>
          <a:prstGeom prst="rect">
            <a:avLst/>
          </a:prstGeom>
          <a:noFill/>
          <a:ln>
            <a:noFill/>
          </a:ln>
        </p:spPr>
      </p:pic>
      <p:sp>
        <p:nvSpPr>
          <p:cNvPr id="193" name="Google Shape;193;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40">
                <a:latin typeface="Proxima Nova"/>
                <a:ea typeface="Proxima Nova"/>
                <a:cs typeface="Proxima Nova"/>
                <a:sym typeface="Proxima Nova"/>
              </a:rPr>
              <a:t>How are Electric Vehicles a </a:t>
            </a:r>
            <a:br>
              <a:rPr lang="en" sz="3640">
                <a:latin typeface="Proxima Nova"/>
                <a:ea typeface="Proxima Nova"/>
                <a:cs typeface="Proxima Nova"/>
                <a:sym typeface="Proxima Nova"/>
              </a:rPr>
            </a:br>
            <a:r>
              <a:rPr lang="en" sz="3640">
                <a:latin typeface="Proxima Nova"/>
                <a:ea typeface="Proxima Nova"/>
                <a:cs typeface="Proxima Nova"/>
                <a:sym typeface="Proxima Nova"/>
              </a:rPr>
              <a:t>benefit to our environment? </a:t>
            </a:r>
            <a:endParaRPr sz="364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txBox="1">
            <a:spLocks noGrp="1"/>
          </p:cNvSpPr>
          <p:nvPr>
            <p:ph type="title" idx="4294967295"/>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203" name="Google Shape;203;p26"/>
          <p:cNvSpPr txBox="1">
            <a:spLocks noGrp="1"/>
          </p:cNvSpPr>
          <p:nvPr>
            <p:ph type="title" idx="4294967295"/>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endParaRPr sz="1900">
              <a:solidFill>
                <a:srgbClr val="0069A6"/>
              </a:solidFill>
              <a:latin typeface="Proxima Nova"/>
              <a:ea typeface="Proxima Nova"/>
              <a:cs typeface="Proxima Nova"/>
              <a:sym typeface="Proxima Nova"/>
            </a:endParaRPr>
          </a:p>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use your teeth as tools.</a:t>
            </a:r>
            <a:endParaRPr sz="1900">
              <a:solidFill>
                <a:srgbClr val="0069A6"/>
              </a:solidFill>
              <a:latin typeface="Proxima Nova"/>
              <a:ea typeface="Proxima Nova"/>
              <a:cs typeface="Proxima Nova"/>
              <a:sym typeface="Proxima Nova"/>
            </a:endParaRPr>
          </a:p>
          <a:p>
            <a:pPr marL="0" lvl="0" indent="0" algn="l" rtl="0">
              <a:lnSpc>
                <a:spcPct val="125000"/>
              </a:lnSpc>
              <a:spcBef>
                <a:spcPts val="0"/>
              </a:spcBef>
              <a:spcAft>
                <a:spcPts val="0"/>
              </a:spcAft>
              <a:buSzPts val="2400"/>
              <a:buNone/>
            </a:pPr>
            <a:endParaRPr sz="1900">
              <a:solidFill>
                <a:srgbClr val="0069A6"/>
              </a:solidFill>
              <a:latin typeface="Proxima Nova"/>
              <a:ea typeface="Proxima Nova"/>
              <a:cs typeface="Proxima Nova"/>
              <a:sym typeface="Proxima Nova"/>
            </a:endParaRPr>
          </a:p>
        </p:txBody>
      </p:sp>
      <p:sp>
        <p:nvSpPr>
          <p:cNvPr id="204" name="Google Shape;204;p26"/>
          <p:cNvSpPr txBox="1">
            <a:spLocks noGrp="1"/>
          </p:cNvSpPr>
          <p:nvPr>
            <p:ph type="title" idx="4294967295"/>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205" name="Google Shape;205;p26"/>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6" name="Google Shape;206;p26"/>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7" name="Google Shape;207;p26"/>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8" name="Google Shape;208;p26"/>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209" name="Google Shape;209;p26"/>
          <p:cNvSpPr txBox="1">
            <a:spLocks noGrp="1"/>
          </p:cNvSpPr>
          <p:nvPr>
            <p:ph type="title" idx="4294967295"/>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210" name="Google Shape;210;p26"/>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26"/>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212" name="Google Shape;212;p26"/>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idx="4294967295"/>
          </p:nvPr>
        </p:nvSpPr>
        <p:spPr>
          <a:xfrm>
            <a:off x="199500" y="165650"/>
            <a:ext cx="8761800" cy="8877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500"/>
              </a:spcBef>
              <a:spcAft>
                <a:spcPts val="0"/>
              </a:spcAft>
              <a:buSzPts val="990"/>
              <a:buNone/>
            </a:pPr>
            <a:r>
              <a:rPr lang="en" sz="3640">
                <a:solidFill>
                  <a:srgbClr val="002D73"/>
                </a:solidFill>
                <a:latin typeface="Proxima Nova"/>
                <a:ea typeface="Proxima Nova"/>
                <a:cs typeface="Proxima Nova"/>
                <a:sym typeface="Proxima Nova"/>
              </a:rPr>
              <a:t>Build your own Zero Emission Vehicle (ZEV)</a:t>
            </a:r>
            <a:endParaRPr sz="3640">
              <a:solidFill>
                <a:srgbClr val="002D73"/>
              </a:solidFill>
              <a:latin typeface="Proxima Nova"/>
              <a:ea typeface="Proxima Nova"/>
              <a:cs typeface="Proxima Nova"/>
              <a:sym typeface="Proxima Nova"/>
            </a:endParaRPr>
          </a:p>
        </p:txBody>
      </p:sp>
      <p:pic>
        <p:nvPicPr>
          <p:cNvPr id="218" name="Google Shape;218;p27"/>
          <p:cNvPicPr preferRelativeResize="0"/>
          <p:nvPr/>
        </p:nvPicPr>
        <p:blipFill rotWithShape="1">
          <a:blip r:embed="rId3">
            <a:alphaModFix/>
          </a:blip>
          <a:srcRect/>
          <a:stretch/>
        </p:blipFill>
        <p:spPr>
          <a:xfrm>
            <a:off x="476350" y="1233600"/>
            <a:ext cx="3917750" cy="3909900"/>
          </a:xfrm>
          <a:prstGeom prst="rect">
            <a:avLst/>
          </a:prstGeom>
          <a:noFill/>
          <a:ln>
            <a:noFill/>
          </a:ln>
        </p:spPr>
      </p:pic>
      <p:pic>
        <p:nvPicPr>
          <p:cNvPr id="219" name="Google Shape;219;p27"/>
          <p:cNvPicPr preferRelativeResize="0"/>
          <p:nvPr/>
        </p:nvPicPr>
        <p:blipFill rotWithShape="1">
          <a:blip r:embed="rId4">
            <a:alphaModFix/>
          </a:blip>
          <a:srcRect/>
          <a:stretch/>
        </p:blipFill>
        <p:spPr>
          <a:xfrm>
            <a:off x="4790900" y="1589425"/>
            <a:ext cx="4071725" cy="3036996"/>
          </a:xfrm>
          <a:prstGeom prst="rect">
            <a:avLst/>
          </a:prstGeom>
          <a:noFill/>
          <a:ln>
            <a:noFill/>
          </a:ln>
        </p:spPr>
      </p:pic>
      <p:cxnSp>
        <p:nvCxnSpPr>
          <p:cNvPr id="220" name="Google Shape;220;p27"/>
          <p:cNvCxnSpPr/>
          <p:nvPr/>
        </p:nvCxnSpPr>
        <p:spPr>
          <a:xfrm>
            <a:off x="3506925" y="577850"/>
            <a:ext cx="346800" cy="0"/>
          </a:xfrm>
          <a:prstGeom prst="straightConnector1">
            <a:avLst/>
          </a:prstGeom>
          <a:noFill/>
          <a:ln w="9525" cap="flat" cmpd="sng">
            <a:solidFill>
              <a:schemeClr val="accent4"/>
            </a:solidFill>
            <a:prstDash val="solid"/>
            <a:round/>
            <a:headEnd type="none" w="sm" len="sm"/>
            <a:tailEnd type="none" w="sm" len="sm"/>
          </a:ln>
        </p:spPr>
      </p:cxnSp>
      <p:cxnSp>
        <p:nvCxnSpPr>
          <p:cNvPr id="221" name="Google Shape;221;p27"/>
          <p:cNvCxnSpPr/>
          <p:nvPr/>
        </p:nvCxnSpPr>
        <p:spPr>
          <a:xfrm>
            <a:off x="4538850" y="577850"/>
            <a:ext cx="346800" cy="0"/>
          </a:xfrm>
          <a:prstGeom prst="straightConnector1">
            <a:avLst/>
          </a:prstGeom>
          <a:noFill/>
          <a:ln w="9525" cap="flat" cmpd="sng">
            <a:solidFill>
              <a:schemeClr val="accent4"/>
            </a:solidFill>
            <a:prstDash val="solid"/>
            <a:round/>
            <a:headEnd type="none" w="sm" len="sm"/>
            <a:tailEnd type="none" w="sm" len="sm"/>
          </a:ln>
        </p:spPr>
      </p:cxnSp>
      <p:cxnSp>
        <p:nvCxnSpPr>
          <p:cNvPr id="222" name="Google Shape;222;p27"/>
          <p:cNvCxnSpPr/>
          <p:nvPr/>
        </p:nvCxnSpPr>
        <p:spPr>
          <a:xfrm>
            <a:off x="6595150" y="577850"/>
            <a:ext cx="346800" cy="0"/>
          </a:xfrm>
          <a:prstGeom prst="straightConnector1">
            <a:avLst/>
          </a:prstGeom>
          <a:noFill/>
          <a:ln w="9525" cap="flat" cmpd="sng">
            <a:solidFill>
              <a:schemeClr val="accent4"/>
            </a:solidFill>
            <a:prstDash val="solid"/>
            <a:round/>
            <a:headEnd type="none" w="sm" len="sm"/>
            <a:tailEnd type="none" w="sm" len="sm"/>
          </a:ln>
        </p:spPr>
      </p:cxnSp>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1137</Words>
  <Application>Microsoft Office PowerPoint</Application>
  <PresentationFormat>On-screen Show (16:9)</PresentationFormat>
  <Paragraphs>94</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Zero Emission Vehicles </vt:lpstr>
      <vt:lpstr>WHAT IS TRANSPORTATION?  HOW DO WE USE TRANSPORTATION?</vt:lpstr>
      <vt:lpstr>PowerPoint Presentation</vt:lpstr>
      <vt:lpstr>Internal Combustion Engine </vt:lpstr>
      <vt:lpstr>PowerPoint Presentation</vt:lpstr>
      <vt:lpstr>PowerPoint Presentation</vt:lpstr>
      <vt:lpstr>How are Electric Vehicles a  benefit to our environment? </vt:lpstr>
      <vt:lpstr>Do not put electrical  components in your mouth.</vt:lpstr>
      <vt:lpstr>Build your own Zero Emission Vehicle (ZEV)</vt:lpstr>
      <vt:lpstr>PowerPoint Presentation</vt:lpstr>
      <vt:lpstr>Pollution</vt:lpstr>
      <vt:lpstr>Would you rather... </vt:lpstr>
      <vt:lpstr>HOW WOULD OUR COMMUNITY CHANGE IF ALL OF OUR TRANSPORTATION WAS  ZERO EMISSIONS?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Emission Vehicles </dc:title>
  <cp:lastModifiedBy>DeRosa, Alexandra</cp:lastModifiedBy>
  <cp:revision>1</cp:revision>
  <dcterms:modified xsi:type="dcterms:W3CDTF">2023-02-07T15:45:34Z</dcterms:modified>
</cp:coreProperties>
</file>